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5" r:id="rId2"/>
    <p:sldId id="315" r:id="rId3"/>
    <p:sldId id="343" r:id="rId4"/>
    <p:sldId id="344" r:id="rId5"/>
    <p:sldId id="345" r:id="rId6"/>
    <p:sldId id="346" r:id="rId7"/>
    <p:sldId id="347" r:id="rId8"/>
    <p:sldId id="348" r:id="rId9"/>
    <p:sldId id="349" r:id="rId10"/>
    <p:sldId id="350" r:id="rId11"/>
    <p:sldId id="354" r:id="rId12"/>
    <p:sldId id="355" r:id="rId13"/>
    <p:sldId id="351" r:id="rId14"/>
    <p:sldId id="352" r:id="rId15"/>
    <p:sldId id="353" r:id="rId16"/>
    <p:sldId id="356" r:id="rId17"/>
    <p:sldId id="357" r:id="rId18"/>
    <p:sldId id="358" r:id="rId19"/>
    <p:sldId id="360" r:id="rId20"/>
    <p:sldId id="359" r:id="rId21"/>
    <p:sldId id="361" r:id="rId22"/>
    <p:sldId id="362" r:id="rId23"/>
    <p:sldId id="363" r:id="rId24"/>
    <p:sldId id="342" r:id="rId25"/>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181F"/>
    <a:srgbClr val="FFFFFF"/>
    <a:srgbClr val="CC3300"/>
    <a:srgbClr val="E0E4D0"/>
    <a:srgbClr val="CCE7D4"/>
    <a:srgbClr val="7CD10E"/>
    <a:srgbClr val="D436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2" autoAdjust="0"/>
    <p:restoredTop sz="94660"/>
  </p:normalViewPr>
  <p:slideViewPr>
    <p:cSldViewPr>
      <p:cViewPr varScale="1">
        <p:scale>
          <a:sx n="68" d="100"/>
          <a:sy n="68" d="100"/>
        </p:scale>
        <p:origin x="-8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580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80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580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5FB22A6F-DB2D-4728-BB2C-986DCFDA573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89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9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9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89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EF481C94-89AC-4530-A8D8-3D5A371215C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FFFFFF"/>
        </a:solidFill>
        <a:effectLst/>
      </p:bgPr>
    </p:bg>
    <p:spTree>
      <p:nvGrpSpPr>
        <p:cNvPr id="1" name=""/>
        <p:cNvGrpSpPr/>
        <p:nvPr/>
      </p:nvGrpSpPr>
      <p:grpSpPr>
        <a:xfrm>
          <a:off x="0" y="0"/>
          <a:ext cx="0" cy="0"/>
          <a:chOff x="0" y="0"/>
          <a:chExt cx="0" cy="0"/>
        </a:xfrm>
      </p:grpSpPr>
      <p:pic>
        <p:nvPicPr>
          <p:cNvPr id="3233" name="Picture 161" descr="artplus_nature_naturalcity38_g"/>
          <p:cNvPicPr>
            <a:picLocks noChangeAspect="1" noChangeArrowheads="1"/>
          </p:cNvPicPr>
          <p:nvPr/>
        </p:nvPicPr>
        <p:blipFill>
          <a:blip r:embed="rId2">
            <a:lum bright="6000" contrast="6000"/>
          </a:blip>
          <a:srcRect l="12500"/>
          <a:stretch>
            <a:fillRect/>
          </a:stretch>
        </p:blipFill>
        <p:spPr bwMode="auto">
          <a:xfrm>
            <a:off x="1905000" y="4681538"/>
            <a:ext cx="1970088" cy="1795462"/>
          </a:xfrm>
          <a:prstGeom prst="rect">
            <a:avLst/>
          </a:prstGeom>
          <a:noFill/>
        </p:spPr>
      </p:pic>
      <p:pic>
        <p:nvPicPr>
          <p:cNvPr id="3232" name="Picture 160" descr="artplus_nature_naturalcity38_g"/>
          <p:cNvPicPr>
            <a:picLocks noChangeAspect="1" noChangeArrowheads="1"/>
          </p:cNvPicPr>
          <p:nvPr/>
        </p:nvPicPr>
        <p:blipFill>
          <a:blip r:embed="rId2">
            <a:lum bright="6000" contrast="6000"/>
          </a:blip>
          <a:srcRect l="12500"/>
          <a:stretch>
            <a:fillRect/>
          </a:stretch>
        </p:blipFill>
        <p:spPr bwMode="auto">
          <a:xfrm>
            <a:off x="0" y="3205163"/>
            <a:ext cx="2990850" cy="3271837"/>
          </a:xfrm>
          <a:prstGeom prst="rect">
            <a:avLst/>
          </a:prstGeom>
          <a:noFill/>
        </p:spPr>
      </p:pic>
      <p:pic>
        <p:nvPicPr>
          <p:cNvPr id="3231" name="Picture 159" descr="artplus_nature_naturalcity38_e"/>
          <p:cNvPicPr>
            <a:picLocks noChangeAspect="1" noChangeArrowheads="1"/>
          </p:cNvPicPr>
          <p:nvPr/>
        </p:nvPicPr>
        <p:blipFill>
          <a:blip r:embed="rId3"/>
          <a:srcRect b="11525"/>
          <a:stretch>
            <a:fillRect/>
          </a:stretch>
        </p:blipFill>
        <p:spPr bwMode="auto">
          <a:xfrm>
            <a:off x="0" y="4114800"/>
            <a:ext cx="9144000" cy="2743200"/>
          </a:xfrm>
          <a:prstGeom prst="rect">
            <a:avLst/>
          </a:prstGeom>
          <a:noFill/>
        </p:spPr>
      </p:pic>
      <p:grpSp>
        <p:nvGrpSpPr>
          <p:cNvPr id="3234" name="Group 162"/>
          <p:cNvGrpSpPr>
            <a:grpSpLocks/>
          </p:cNvGrpSpPr>
          <p:nvPr/>
        </p:nvGrpSpPr>
        <p:grpSpPr bwMode="auto">
          <a:xfrm>
            <a:off x="0" y="0"/>
            <a:ext cx="9144000" cy="3200400"/>
            <a:chOff x="0" y="0"/>
            <a:chExt cx="5760" cy="2016"/>
          </a:xfrm>
        </p:grpSpPr>
        <p:pic>
          <p:nvPicPr>
            <p:cNvPr id="3225" name="Picture 153" descr="7"/>
            <p:cNvPicPr>
              <a:picLocks noChangeAspect="1" noChangeArrowheads="1"/>
            </p:cNvPicPr>
            <p:nvPr/>
          </p:nvPicPr>
          <p:blipFill>
            <a:blip r:embed="rId4"/>
            <a:srcRect/>
            <a:stretch>
              <a:fillRect/>
            </a:stretch>
          </p:blipFill>
          <p:spPr bwMode="auto">
            <a:xfrm>
              <a:off x="0" y="0"/>
              <a:ext cx="5760" cy="2016"/>
            </a:xfrm>
            <a:prstGeom prst="rect">
              <a:avLst/>
            </a:prstGeom>
            <a:noFill/>
          </p:spPr>
        </p:pic>
        <p:pic>
          <p:nvPicPr>
            <p:cNvPr id="3212" name="Picture 140" descr="04"/>
            <p:cNvPicPr>
              <a:picLocks noChangeAspect="1" noChangeArrowheads="1"/>
            </p:cNvPicPr>
            <p:nvPr/>
          </p:nvPicPr>
          <p:blipFill>
            <a:blip r:embed="rId5"/>
            <a:srcRect/>
            <a:stretch>
              <a:fillRect/>
            </a:stretch>
          </p:blipFill>
          <p:spPr bwMode="auto">
            <a:xfrm>
              <a:off x="3360" y="0"/>
              <a:ext cx="858" cy="733"/>
            </a:xfrm>
            <a:prstGeom prst="rect">
              <a:avLst/>
            </a:prstGeom>
            <a:noFill/>
          </p:spPr>
        </p:pic>
      </p:grpSp>
      <p:sp>
        <p:nvSpPr>
          <p:cNvPr id="3077" name="Rectangle 5"/>
          <p:cNvSpPr>
            <a:spLocks noGrp="1" noChangeArrowheads="1"/>
          </p:cNvSpPr>
          <p:nvPr>
            <p:ph type="ftr" sz="quarter" idx="3"/>
          </p:nvPr>
        </p:nvSpPr>
        <p:spPr>
          <a:xfrm>
            <a:off x="76200" y="6477000"/>
            <a:ext cx="2895600" cy="304800"/>
          </a:xfrm>
        </p:spPr>
        <p:txBody>
          <a:bodyPr/>
          <a:lstStyle>
            <a:lvl1pPr algn="l">
              <a:defRPr sz="1700">
                <a:solidFill>
                  <a:srgbClr val="000000"/>
                </a:solidFill>
              </a:defRPr>
            </a:lvl1pPr>
          </a:lstStyle>
          <a:p>
            <a:endParaRPr lang="en-US"/>
          </a:p>
        </p:txBody>
      </p:sp>
      <p:sp>
        <p:nvSpPr>
          <p:cNvPr id="3075" name="Rectangle 3"/>
          <p:cNvSpPr>
            <a:spLocks noGrp="1" noChangeArrowheads="1"/>
          </p:cNvSpPr>
          <p:nvPr>
            <p:ph type="subTitle" idx="1"/>
          </p:nvPr>
        </p:nvSpPr>
        <p:spPr>
          <a:xfrm>
            <a:off x="1066800" y="3581400"/>
            <a:ext cx="7010400" cy="381000"/>
          </a:xfrm>
        </p:spPr>
        <p:txBody>
          <a:bodyPr/>
          <a:lstStyle>
            <a:lvl1pPr marL="0" indent="0" algn="ctr">
              <a:buFont typeface="Wingdings" pitchFamily="2" charset="2"/>
              <a:buNone/>
              <a:defRPr sz="2000" b="0">
                <a:solidFill>
                  <a:srgbClr val="000000"/>
                </a:solidFill>
              </a:defRPr>
            </a:lvl1pPr>
          </a:lstStyle>
          <a:p>
            <a:r>
              <a:rPr lang="en-US" smtClean="0"/>
              <a:t>Click to edit Master subtitle style</a:t>
            </a:r>
            <a:endParaRPr lang="en-US"/>
          </a:p>
        </p:txBody>
      </p:sp>
      <p:sp>
        <p:nvSpPr>
          <p:cNvPr id="3226" name="Rectangle 154"/>
          <p:cNvSpPr>
            <a:spLocks noGrp="1" noChangeArrowheads="1"/>
          </p:cNvSpPr>
          <p:nvPr>
            <p:ph type="dt" sz="quarter" idx="2"/>
          </p:nvPr>
        </p:nvSpPr>
        <p:spPr bwMode="auto">
          <a:xfrm>
            <a:off x="6324600" y="6477000"/>
            <a:ext cx="2133600" cy="244475"/>
          </a:xfrm>
        </p:spPr>
        <p:txBody>
          <a:bodyPr/>
          <a:lstStyle>
            <a:lvl1pPr algn="ctr">
              <a:defRPr sz="1400" b="0">
                <a:solidFill>
                  <a:schemeClr val="tx1"/>
                </a:solidFill>
                <a:latin typeface="Arial" charset="0"/>
              </a:defRPr>
            </a:lvl1pPr>
          </a:lstStyle>
          <a:p>
            <a:endParaRPr lang="en-US"/>
          </a:p>
        </p:txBody>
      </p:sp>
      <p:sp>
        <p:nvSpPr>
          <p:cNvPr id="3227" name="Rectangle 155"/>
          <p:cNvSpPr>
            <a:spLocks noGrp="1" noChangeArrowheads="1"/>
          </p:cNvSpPr>
          <p:nvPr>
            <p:ph type="sldNum" sz="quarter" idx="4"/>
          </p:nvPr>
        </p:nvSpPr>
        <p:spPr bwMode="auto">
          <a:xfrm>
            <a:off x="8534400" y="6477000"/>
            <a:ext cx="457200" cy="244475"/>
          </a:xfrm>
        </p:spPr>
        <p:txBody>
          <a:bodyPr/>
          <a:lstStyle>
            <a:lvl1pPr algn="ctr">
              <a:defRPr sz="1400">
                <a:latin typeface="Arial" charset="0"/>
              </a:defRPr>
            </a:lvl1pPr>
          </a:lstStyle>
          <a:p>
            <a:fld id="{110887BC-BFEC-4356-83BE-9B9B219C21C7}" type="slidenum">
              <a:rPr lang="en-US"/>
              <a:pPr/>
              <a:t>‹#›</a:t>
            </a:fld>
            <a:endParaRPr lang="en-US"/>
          </a:p>
        </p:txBody>
      </p:sp>
      <p:sp>
        <p:nvSpPr>
          <p:cNvPr id="3074" name="Rectangle 2"/>
          <p:cNvSpPr>
            <a:spLocks noGrp="1" noChangeArrowheads="1"/>
          </p:cNvSpPr>
          <p:nvPr>
            <p:ph type="ctrTitle"/>
          </p:nvPr>
        </p:nvSpPr>
        <p:spPr>
          <a:xfrm>
            <a:off x="1066800" y="2514600"/>
            <a:ext cx="7010400" cy="685800"/>
          </a:xfrm>
          <a:effectLst/>
        </p:spPr>
        <p:txBody>
          <a:bodyPr/>
          <a:lstStyle>
            <a:lvl1pPr algn="ctr">
              <a:defRPr sz="4500">
                <a:latin typeface="Arial" charset="0"/>
              </a:defRPr>
            </a:lvl1pPr>
          </a:lstStyle>
          <a:p>
            <a:r>
              <a:rPr lang="en-US" smtClean="0"/>
              <a:t>Click to edit Master title style</a:t>
            </a:r>
            <a:endParaRPr lang="en-US"/>
          </a:p>
        </p:txBody>
      </p:sp>
      <p:sp>
        <p:nvSpPr>
          <p:cNvPr id="3086" name="Text Box 14"/>
          <p:cNvSpPr txBox="1">
            <a:spLocks noChangeArrowheads="1"/>
          </p:cNvSpPr>
          <p:nvPr/>
        </p:nvSpPr>
        <p:spPr bwMode="gray">
          <a:xfrm>
            <a:off x="3505200" y="5943600"/>
            <a:ext cx="2514600" cy="457200"/>
          </a:xfrm>
          <a:prstGeom prst="rect">
            <a:avLst/>
          </a:prstGeom>
          <a:noFill/>
          <a:ln w="9525">
            <a:noFill/>
            <a:miter lim="800000"/>
            <a:headEnd/>
            <a:tailEnd/>
          </a:ln>
          <a:effectLst/>
        </p:spPr>
        <p:txBody>
          <a:bodyPr>
            <a:spAutoFit/>
          </a:bodyPr>
          <a:lstStyle/>
          <a:p>
            <a:pPr algn="ctr"/>
            <a:r>
              <a:rPr lang="en-US" sz="2400">
                <a:solidFill>
                  <a:srgbClr val="D43636"/>
                </a:solidFill>
                <a:latin typeface="Arial Black" pitchFamily="34" charset="0"/>
              </a:rPr>
              <a:t>L/O/G/O</a:t>
            </a:r>
          </a:p>
        </p:txBody>
      </p:sp>
      <p:pic>
        <p:nvPicPr>
          <p:cNvPr id="3235" name="Picture 163" descr="water_2"/>
          <p:cNvPicPr>
            <a:picLocks noChangeAspect="1" noChangeArrowheads="1"/>
          </p:cNvPicPr>
          <p:nvPr/>
        </p:nvPicPr>
        <p:blipFill>
          <a:blip r:embed="rId6"/>
          <a:srcRect/>
          <a:stretch>
            <a:fillRect/>
          </a:stretch>
        </p:blipFill>
        <p:spPr bwMode="auto">
          <a:xfrm>
            <a:off x="762000" y="914400"/>
            <a:ext cx="866775" cy="533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32"/>
                                        </p:tgtEl>
                                        <p:attrNameLst>
                                          <p:attrName>style.visibility</p:attrName>
                                        </p:attrNameLst>
                                      </p:cBhvr>
                                      <p:to>
                                        <p:strVal val="visible"/>
                                      </p:to>
                                    </p:set>
                                    <p:animEffect transition="in" filter="fade">
                                      <p:cBhvr>
                                        <p:cTn id="7" dur="1000"/>
                                        <p:tgtEl>
                                          <p:spTgt spid="3232"/>
                                        </p:tgtEl>
                                      </p:cBhvr>
                                    </p:animEffect>
                                  </p:childTnLst>
                                </p:cTn>
                              </p:par>
                              <p:par>
                                <p:cTn id="8" presetID="10" presetClass="entr" presetSubtype="0" fill="hold" nodeType="withEffect">
                                  <p:stCondLst>
                                    <p:cond delay="300"/>
                                  </p:stCondLst>
                                  <p:childTnLst>
                                    <p:set>
                                      <p:cBhvr>
                                        <p:cTn id="9" dur="1" fill="hold">
                                          <p:stCondLst>
                                            <p:cond delay="0"/>
                                          </p:stCondLst>
                                        </p:cTn>
                                        <p:tgtEl>
                                          <p:spTgt spid="3233"/>
                                        </p:tgtEl>
                                        <p:attrNameLst>
                                          <p:attrName>style.visibility</p:attrName>
                                        </p:attrNameLst>
                                      </p:cBhvr>
                                      <p:to>
                                        <p:strVal val="visible"/>
                                      </p:to>
                                    </p:set>
                                    <p:animEffect transition="in" filter="fade">
                                      <p:cBhvr>
                                        <p:cTn id="10" dur="1700"/>
                                        <p:tgtEl>
                                          <p:spTgt spid="323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234"/>
                                        </p:tgtEl>
                                        <p:attrNameLst>
                                          <p:attrName>style.visibility</p:attrName>
                                        </p:attrNameLst>
                                      </p:cBhvr>
                                      <p:to>
                                        <p:strVal val="visible"/>
                                      </p:to>
                                    </p:set>
                                    <p:animEffect transition="in" filter="fade">
                                      <p:cBhvr>
                                        <p:cTn id="14" dur="1000"/>
                                        <p:tgtEl>
                                          <p:spTgt spid="3234"/>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235"/>
                                        </p:tgtEl>
                                        <p:attrNameLst>
                                          <p:attrName>style.visibility</p:attrName>
                                        </p:attrNameLst>
                                      </p:cBhvr>
                                      <p:to>
                                        <p:strVal val="visible"/>
                                      </p:to>
                                    </p:set>
                                    <p:animEffect transition="in" filter="fade">
                                      <p:cBhvr>
                                        <p:cTn id="18" dur="1000"/>
                                        <p:tgtEl>
                                          <p:spTgt spid="3235"/>
                                        </p:tgtEl>
                                      </p:cBhvr>
                                    </p:animEffect>
                                  </p:childTnLst>
                                </p:cTn>
                              </p:par>
                            </p:childTnLst>
                          </p:cTn>
                        </p:par>
                        <p:par>
                          <p:cTn id="19" fill="hold">
                            <p:stCondLst>
                              <p:cond delay="4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074"/>
                                        </p:tgtEl>
                                        <p:attrNameLst>
                                          <p:attrName>style.visibility</p:attrName>
                                        </p:attrNameLst>
                                      </p:cBhvr>
                                      <p:to>
                                        <p:strVal val="visible"/>
                                      </p:to>
                                    </p:set>
                                    <p:anim calcmode="lin" valueType="num">
                                      <p:cBhvr>
                                        <p:cTn id="22"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074"/>
                                        </p:tgtEl>
                                        <p:attrNameLst>
                                          <p:attrName>ppt_y</p:attrName>
                                        </p:attrNameLst>
                                      </p:cBhvr>
                                      <p:tavLst>
                                        <p:tav tm="0">
                                          <p:val>
                                            <p:strVal val="#ppt_y"/>
                                          </p:val>
                                        </p:tav>
                                        <p:tav tm="100000">
                                          <p:val>
                                            <p:strVal val="#ppt_y"/>
                                          </p:val>
                                        </p:tav>
                                      </p:tavLst>
                                    </p:anim>
                                    <p:anim calcmode="lin" valueType="num">
                                      <p:cBhvr>
                                        <p:cTn id="24"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074"/>
                                        </p:tgtEl>
                                      </p:cBhvr>
                                    </p:animEffect>
                                  </p:childTnLst>
                                </p:cTn>
                              </p:par>
                            </p:childTnLst>
                          </p:cTn>
                        </p:par>
                        <p:par>
                          <p:cTn id="27" fill="hold">
                            <p:stCondLst>
                              <p:cond delay="5800"/>
                            </p:stCondLst>
                            <p:childTnLst>
                              <p:par>
                                <p:cTn id="28" presetID="10" presetClass="entr" presetSubtype="0" fill="hold" grpId="0" nodeType="afterEffect">
                                  <p:stCondLst>
                                    <p:cond delay="0"/>
                                  </p:stCondLst>
                                  <p:childTnLst>
                                    <p:set>
                                      <p:cBhvr>
                                        <p:cTn id="29" dur="1" fill="hold">
                                          <p:stCondLst>
                                            <p:cond delay="0"/>
                                          </p:stCondLst>
                                        </p:cTn>
                                        <p:tgtEl>
                                          <p:spTgt spid="3075">
                                            <p:txEl>
                                              <p:pRg st="0" end="0"/>
                                            </p:txEl>
                                          </p:spTgt>
                                        </p:tgtEl>
                                        <p:attrNameLst>
                                          <p:attrName>style.visibility</p:attrName>
                                        </p:attrNameLst>
                                      </p:cBhvr>
                                      <p:to>
                                        <p:strVal val="visible"/>
                                      </p:to>
                                    </p:set>
                                    <p:animEffect transition="in" filter="fade">
                                      <p:cBhvr>
                                        <p:cTn id="30" dur="1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tmplLst>
          <p:tmpl lvl="1">
            <p:tnLst>
              <p:par>
                <p:cTn presetID="10"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childTnLst>
                </p:cTn>
              </p:par>
            </p:tnLst>
          </p:tmpl>
        </p:tmplLst>
      </p:bldP>
      <p:bldP spid="307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96FD03F-7F11-419A-B22D-C11E0E9B7174}"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0838"/>
            <a:ext cx="20955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50838"/>
            <a:ext cx="61341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6B6D78C-5F54-4E8F-BC0E-88A83830589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382000" cy="51054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114800" y="6537325"/>
            <a:ext cx="2133600" cy="244475"/>
          </a:xfrm>
        </p:spPr>
        <p:txBody>
          <a:bodyPr/>
          <a:lstStyle>
            <a:lvl1pPr>
              <a:defRPr/>
            </a:lvl1pPr>
          </a:lstStyle>
          <a:p>
            <a:endParaRPr lang="en-US"/>
          </a:p>
        </p:txBody>
      </p:sp>
      <p:sp>
        <p:nvSpPr>
          <p:cNvPr id="5" name="Slide Number Placeholder 4"/>
          <p:cNvSpPr>
            <a:spLocks noGrp="1"/>
          </p:cNvSpPr>
          <p:nvPr>
            <p:ph type="sldNum" sz="quarter" idx="11"/>
          </p:nvPr>
        </p:nvSpPr>
        <p:spPr>
          <a:xfrm>
            <a:off x="304800" y="6537325"/>
            <a:ext cx="533400" cy="244475"/>
          </a:xfrm>
        </p:spPr>
        <p:txBody>
          <a:bodyPr/>
          <a:lstStyle>
            <a:lvl1pPr>
              <a:defRPr/>
            </a:lvl1pPr>
          </a:lstStyle>
          <a:p>
            <a:fld id="{D51795EC-4A75-43CC-AEA8-457A5D850160}" type="slidenum">
              <a:rPr lang="en-US"/>
              <a:pPr/>
              <a:t>‹#›</a:t>
            </a:fld>
            <a:endParaRPr lang="en-US"/>
          </a:p>
        </p:txBody>
      </p:sp>
      <p:sp>
        <p:nvSpPr>
          <p:cNvPr id="6" name="Footer Placeholder 5"/>
          <p:cNvSpPr>
            <a:spLocks noGrp="1"/>
          </p:cNvSpPr>
          <p:nvPr>
            <p:ph type="ftr" sz="quarter" idx="12"/>
          </p:nvPr>
        </p:nvSpPr>
        <p:spPr>
          <a:xfrm>
            <a:off x="914400" y="6537325"/>
            <a:ext cx="2895600" cy="244475"/>
          </a:xfrm>
        </p:spPr>
        <p:txBody>
          <a:bodyPr/>
          <a:lstStyle>
            <a:lvl1pPr>
              <a:defRPr/>
            </a:lvl1pPr>
          </a:lstStyle>
          <a:p>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219200"/>
            <a:ext cx="8382000" cy="51054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4114800" y="6537325"/>
            <a:ext cx="2133600" cy="244475"/>
          </a:xfrm>
        </p:spPr>
        <p:txBody>
          <a:bodyPr/>
          <a:lstStyle>
            <a:lvl1pPr>
              <a:defRPr/>
            </a:lvl1pPr>
          </a:lstStyle>
          <a:p>
            <a:endParaRPr lang="en-US"/>
          </a:p>
        </p:txBody>
      </p:sp>
      <p:sp>
        <p:nvSpPr>
          <p:cNvPr id="5" name="Slide Number Placeholder 4"/>
          <p:cNvSpPr>
            <a:spLocks noGrp="1"/>
          </p:cNvSpPr>
          <p:nvPr>
            <p:ph type="sldNum" sz="quarter" idx="11"/>
          </p:nvPr>
        </p:nvSpPr>
        <p:spPr>
          <a:xfrm>
            <a:off x="304800" y="6537325"/>
            <a:ext cx="533400" cy="244475"/>
          </a:xfrm>
        </p:spPr>
        <p:txBody>
          <a:bodyPr/>
          <a:lstStyle>
            <a:lvl1pPr>
              <a:defRPr/>
            </a:lvl1pPr>
          </a:lstStyle>
          <a:p>
            <a:fld id="{74EA9CE0-7C26-4B1C-BF77-FC43AFC6B7A6}" type="slidenum">
              <a:rPr lang="en-US"/>
              <a:pPr/>
              <a:t>‹#›</a:t>
            </a:fld>
            <a:endParaRPr lang="en-US"/>
          </a:p>
        </p:txBody>
      </p:sp>
      <p:sp>
        <p:nvSpPr>
          <p:cNvPr id="6" name="Footer Placeholder 5"/>
          <p:cNvSpPr>
            <a:spLocks noGrp="1"/>
          </p:cNvSpPr>
          <p:nvPr>
            <p:ph type="ftr" sz="quarter" idx="12"/>
          </p:nvPr>
        </p:nvSpPr>
        <p:spPr>
          <a:xfrm>
            <a:off x="914400" y="6537325"/>
            <a:ext cx="2895600" cy="244475"/>
          </a:xfrm>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5066A14-392C-4DF9-8981-BE0E43DB3B7B}"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76BC702-44A4-40AC-8A7B-AA07D6E2475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C6207E9-E5EA-4233-B0DF-412D9C734BA9}"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11072BEA-2049-4961-A599-9C9003DB8E5B}"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74CE42E1-8058-4317-96AE-2EDE24C46F5B}"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1406A364-02C3-4DB2-8FA7-6526944A1EDF}"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5943013-06F2-469B-9C26-19596F802AFE}"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5A3664E-9B8B-4870-B572-722290CD2F1F}"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189" name="Group 165"/>
          <p:cNvGrpSpPr>
            <a:grpSpLocks/>
          </p:cNvGrpSpPr>
          <p:nvPr/>
        </p:nvGrpSpPr>
        <p:grpSpPr bwMode="auto">
          <a:xfrm>
            <a:off x="0" y="0"/>
            <a:ext cx="9144000" cy="1943100"/>
            <a:chOff x="0" y="0"/>
            <a:chExt cx="5760" cy="1224"/>
          </a:xfrm>
        </p:grpSpPr>
        <p:pic>
          <p:nvPicPr>
            <p:cNvPr id="1173" name="Picture 149" descr="4_1"/>
            <p:cNvPicPr>
              <a:picLocks noChangeAspect="1" noChangeArrowheads="1"/>
            </p:cNvPicPr>
            <p:nvPr/>
          </p:nvPicPr>
          <p:blipFill>
            <a:blip r:embed="rId15"/>
            <a:srcRect/>
            <a:stretch>
              <a:fillRect/>
            </a:stretch>
          </p:blipFill>
          <p:spPr bwMode="auto">
            <a:xfrm>
              <a:off x="0" y="0"/>
              <a:ext cx="5760" cy="1224"/>
            </a:xfrm>
            <a:prstGeom prst="rect">
              <a:avLst/>
            </a:prstGeom>
            <a:noFill/>
          </p:spPr>
        </p:pic>
        <p:pic>
          <p:nvPicPr>
            <p:cNvPr id="1177" name="Picture 153" descr="6"/>
            <p:cNvPicPr>
              <a:picLocks noChangeAspect="1" noChangeArrowheads="1"/>
            </p:cNvPicPr>
            <p:nvPr/>
          </p:nvPicPr>
          <p:blipFill>
            <a:blip r:embed="rId16"/>
            <a:srcRect/>
            <a:stretch>
              <a:fillRect/>
            </a:stretch>
          </p:blipFill>
          <p:spPr bwMode="auto">
            <a:xfrm>
              <a:off x="5094" y="0"/>
              <a:ext cx="666" cy="846"/>
            </a:xfrm>
            <a:prstGeom prst="rect">
              <a:avLst/>
            </a:prstGeom>
            <a:noFill/>
          </p:spPr>
        </p:pic>
        <p:pic>
          <p:nvPicPr>
            <p:cNvPr id="1182" name="Picture 158" descr="123"/>
            <p:cNvPicPr>
              <a:picLocks noChangeAspect="1" noChangeArrowheads="1"/>
            </p:cNvPicPr>
            <p:nvPr/>
          </p:nvPicPr>
          <p:blipFill>
            <a:blip r:embed="rId17" cstate="print"/>
            <a:srcRect/>
            <a:stretch>
              <a:fillRect/>
            </a:stretch>
          </p:blipFill>
          <p:spPr bwMode="auto">
            <a:xfrm rot="930090">
              <a:off x="48" y="96"/>
              <a:ext cx="543" cy="524"/>
            </a:xfrm>
            <a:prstGeom prst="rect">
              <a:avLst/>
            </a:prstGeom>
            <a:noFill/>
          </p:spPr>
        </p:pic>
      </p:grpSp>
      <p:sp>
        <p:nvSpPr>
          <p:cNvPr id="1188" name="Rectangle 164"/>
          <p:cNvSpPr>
            <a:spLocks noChangeArrowheads="1"/>
          </p:cNvSpPr>
          <p:nvPr/>
        </p:nvSpPr>
        <p:spPr bwMode="gray">
          <a:xfrm>
            <a:off x="0" y="6553200"/>
            <a:ext cx="9144000" cy="304800"/>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endParaRPr lang="en-US"/>
          </a:p>
        </p:txBody>
      </p:sp>
      <p:pic>
        <p:nvPicPr>
          <p:cNvPr id="1187" name="Picture 163" descr="artplus_nature_naturalcity38_g"/>
          <p:cNvPicPr>
            <a:picLocks noChangeAspect="1" noChangeArrowheads="1"/>
          </p:cNvPicPr>
          <p:nvPr/>
        </p:nvPicPr>
        <p:blipFill>
          <a:blip r:embed="rId18">
            <a:lum bright="12000" contrast="12000"/>
          </a:blip>
          <a:srcRect r="31580"/>
          <a:stretch>
            <a:fillRect/>
          </a:stretch>
        </p:blipFill>
        <p:spPr bwMode="auto">
          <a:xfrm>
            <a:off x="7543800" y="5322888"/>
            <a:ext cx="1600200" cy="1535112"/>
          </a:xfrm>
          <a:prstGeom prst="rect">
            <a:avLst/>
          </a:prstGeom>
          <a:noFill/>
        </p:spPr>
      </p:pic>
      <p:sp>
        <p:nvSpPr>
          <p:cNvPr id="1028" name="Rectangle 4"/>
          <p:cNvSpPr>
            <a:spLocks noGrp="1" noChangeArrowheads="1"/>
          </p:cNvSpPr>
          <p:nvPr>
            <p:ph type="dt" sz="half" idx="2"/>
          </p:nvPr>
        </p:nvSpPr>
        <p:spPr bwMode="gray">
          <a:xfrm>
            <a:off x="41148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endParaRPr lang="en-US"/>
          </a:p>
        </p:txBody>
      </p:sp>
      <p:sp>
        <p:nvSpPr>
          <p:cNvPr id="1027" name="Rectangle 3"/>
          <p:cNvSpPr>
            <a:spLocks noGrp="1" noChangeArrowheads="1"/>
          </p:cNvSpPr>
          <p:nvPr>
            <p:ph type="body" idx="1"/>
          </p:nvPr>
        </p:nvSpPr>
        <p:spPr bwMode="gray">
          <a:xfrm>
            <a:off x="304800" y="1219200"/>
            <a:ext cx="8382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bg1"/>
                </a:solidFill>
                <a:latin typeface="+mn-lt"/>
              </a:defRPr>
            </a:lvl1pPr>
          </a:lstStyle>
          <a:p>
            <a:fld id="{377D0AC3-9E9C-43A9-9755-1042495C7551}" type="slidenum">
              <a:rPr lang="en-US"/>
              <a:pPr/>
              <a:t>‹#›</a:t>
            </a:fld>
            <a:endParaRPr lang="en-US"/>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headEnd/>
            <a:tailEnd/>
          </a:ln>
          <a:effectLst/>
        </p:spPr>
        <p:txBody>
          <a:bodyPr/>
          <a:lstStyle/>
          <a:p>
            <a:endParaRPr lang="en-US"/>
          </a:p>
        </p:txBody>
      </p:sp>
      <p:sp>
        <p:nvSpPr>
          <p:cNvPr id="1026" name="Rectangle 2"/>
          <p:cNvSpPr>
            <a:spLocks noGrp="1" noChangeArrowheads="1"/>
          </p:cNvSpPr>
          <p:nvPr>
            <p:ph type="title"/>
          </p:nvPr>
        </p:nvSpPr>
        <p:spPr bwMode="gray">
          <a:xfrm>
            <a:off x="838200" y="350838"/>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3" name="Rectangle 159"/>
          <p:cNvSpPr>
            <a:spLocks noGrp="1" noChangeArrowheads="1"/>
          </p:cNvSpPr>
          <p:nvPr>
            <p:ph type="ftr" sz="quarter" idx="3"/>
          </p:nvPr>
        </p:nvSpPr>
        <p:spPr bwMode="gray">
          <a:xfrm>
            <a:off x="9144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89"/>
                                        </p:tgtEl>
                                        <p:attrNameLst>
                                          <p:attrName>style.visibility</p:attrName>
                                        </p:attrNameLst>
                                      </p:cBhvr>
                                      <p:to>
                                        <p:strVal val="visible"/>
                                      </p:to>
                                    </p:set>
                                    <p:animEffect transition="in" filter="fade">
                                      <p:cBhvr>
                                        <p:cTn id="7" dur="1000"/>
                                        <p:tgtEl>
                                          <p:spTgt spid="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defRPr>
      </a:lvl2pPr>
      <a:lvl3pPr algn="l" rtl="0" eaLnBrk="1" fontAlgn="base" hangingPunct="1">
        <a:spcBef>
          <a:spcPct val="0"/>
        </a:spcBef>
        <a:spcAft>
          <a:spcPct val="0"/>
        </a:spcAft>
        <a:defRPr sz="3200" b="1">
          <a:solidFill>
            <a:srgbClr val="000000"/>
          </a:solidFill>
          <a:latin typeface="Verdana" pitchFamily="34" charset="0"/>
        </a:defRPr>
      </a:lvl3pPr>
      <a:lvl4pPr algn="l" rtl="0" eaLnBrk="1" fontAlgn="base" hangingPunct="1">
        <a:spcBef>
          <a:spcPct val="0"/>
        </a:spcBef>
        <a:spcAft>
          <a:spcPct val="0"/>
        </a:spcAft>
        <a:defRPr sz="3200" b="1">
          <a:solidFill>
            <a:srgbClr val="000000"/>
          </a:solidFill>
          <a:latin typeface="Verdana" pitchFamily="34" charset="0"/>
        </a:defRPr>
      </a:lvl4pPr>
      <a:lvl5pPr algn="l" rtl="0" eaLnBrk="1" fontAlgn="base" hangingPunct="1">
        <a:spcBef>
          <a:spcPct val="0"/>
        </a:spcBef>
        <a:spcAft>
          <a:spcPct val="0"/>
        </a:spcAft>
        <a:defRPr sz="3200" b="1">
          <a:solidFill>
            <a:srgbClr val="000000"/>
          </a:solidFill>
          <a:latin typeface="Verdana" pitchFamily="34" charset="0"/>
        </a:defRPr>
      </a:lvl5pPr>
      <a:lvl6pPr marL="457200" algn="l" rtl="0" eaLnBrk="1" fontAlgn="base" hangingPunct="1">
        <a:spcBef>
          <a:spcPct val="0"/>
        </a:spcBef>
        <a:spcAft>
          <a:spcPct val="0"/>
        </a:spcAft>
        <a:defRPr sz="3200" b="1">
          <a:solidFill>
            <a:srgbClr val="000000"/>
          </a:solidFill>
          <a:latin typeface="Verdana" pitchFamily="34" charset="0"/>
        </a:defRPr>
      </a:lvl6pPr>
      <a:lvl7pPr marL="914400" algn="l" rtl="0" eaLnBrk="1" fontAlgn="base" hangingPunct="1">
        <a:spcBef>
          <a:spcPct val="0"/>
        </a:spcBef>
        <a:spcAft>
          <a:spcPct val="0"/>
        </a:spcAft>
        <a:defRPr sz="3200" b="1">
          <a:solidFill>
            <a:srgbClr val="000000"/>
          </a:solidFill>
          <a:latin typeface="Verdana" pitchFamily="34" charset="0"/>
        </a:defRPr>
      </a:lvl7pPr>
      <a:lvl8pPr marL="1371600" algn="l" rtl="0" eaLnBrk="1" fontAlgn="base" hangingPunct="1">
        <a:spcBef>
          <a:spcPct val="0"/>
        </a:spcBef>
        <a:spcAft>
          <a:spcPct val="0"/>
        </a:spcAft>
        <a:defRPr sz="3200" b="1">
          <a:solidFill>
            <a:srgbClr val="000000"/>
          </a:solidFill>
          <a:latin typeface="Verdana" pitchFamily="34" charset="0"/>
        </a:defRPr>
      </a:lvl8pPr>
      <a:lvl9pPr marL="1828800" algn="l" rtl="0" eaLnBrk="1" fontAlgn="base" hangingPunct="1">
        <a:spcBef>
          <a:spcPct val="0"/>
        </a:spcBef>
        <a:spcAft>
          <a:spcPct val="0"/>
        </a:spcAft>
        <a:defRPr sz="3200" b="1">
          <a:solidFill>
            <a:srgbClr val="000000"/>
          </a:solidFill>
          <a:latin typeface="Verdan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hlink"/>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381000" y="2590800"/>
            <a:ext cx="8686800" cy="990600"/>
          </a:xfrm>
        </p:spPr>
        <p:txBody>
          <a:bodyPr/>
          <a:lstStyle/>
          <a:p>
            <a:pPr>
              <a:tabLst>
                <a:tab pos="2743200" algn="l"/>
              </a:tabLst>
            </a:pPr>
            <a:r>
              <a:rPr lang="en-US" sz="2500" dirty="0" smtClean="0">
                <a:solidFill>
                  <a:schemeClr val="tx2"/>
                </a:solidFill>
              </a:rPr>
              <a:t>TẬP LÀM VĂN</a:t>
            </a:r>
            <a:r>
              <a:rPr lang="en-US" sz="2500" dirty="0" smtClean="0">
                <a:solidFill>
                  <a:schemeClr val="accent2"/>
                </a:solidFill>
              </a:rPr>
              <a:t> </a:t>
            </a:r>
            <a:r>
              <a:rPr lang="en-US" sz="2500" dirty="0">
                <a:solidFill>
                  <a:schemeClr val="accent2"/>
                </a:solidFill>
              </a:rPr>
              <a:t/>
            </a:r>
            <a:br>
              <a:rPr lang="en-US" sz="2500" dirty="0">
                <a:solidFill>
                  <a:schemeClr val="accent2"/>
                </a:solidFill>
              </a:rPr>
            </a:br>
            <a:r>
              <a:rPr lang="en-US" sz="4800" dirty="0" smtClean="0">
                <a:solidFill>
                  <a:srgbClr val="0070C0"/>
                </a:solidFill>
              </a:rPr>
              <a:t>PHÁT BIỂU CẢM NGHĨ VỀ</a:t>
            </a:r>
            <a:br>
              <a:rPr lang="en-US" sz="4800" dirty="0" smtClean="0">
                <a:solidFill>
                  <a:srgbClr val="0070C0"/>
                </a:solidFill>
              </a:rPr>
            </a:br>
            <a:r>
              <a:rPr lang="en-US" sz="2800" dirty="0" smtClean="0">
                <a:solidFill>
                  <a:srgbClr val="FF0000"/>
                </a:solidFill>
              </a:rPr>
              <a:t>CẢNH KHUYA</a:t>
            </a:r>
            <a:br>
              <a:rPr lang="en-US" sz="2800" dirty="0" smtClean="0">
                <a:solidFill>
                  <a:srgbClr val="FF0000"/>
                </a:solidFill>
              </a:rPr>
            </a:br>
            <a:r>
              <a:rPr lang="en-US" sz="2800" dirty="0" smtClean="0">
                <a:solidFill>
                  <a:srgbClr val="FF0000"/>
                </a:solidFill>
              </a:rPr>
              <a:t>RẰM THÁNG GIÊNG</a:t>
            </a:r>
            <a:endParaRPr lang="en-US" sz="5400" dirty="0">
              <a:solidFill>
                <a:srgbClr val="FF0000"/>
              </a:solidFill>
            </a:endParaRPr>
          </a:p>
        </p:txBody>
      </p:sp>
      <p:pic>
        <p:nvPicPr>
          <p:cNvPr id="7" name="Picture 10" descr="C:\Users\Hp\Desktop\logo.gif"/>
          <p:cNvPicPr>
            <a:picLocks noChangeAspect="1" noChangeArrowheads="1"/>
          </p:cNvPicPr>
          <p:nvPr/>
        </p:nvPicPr>
        <p:blipFill>
          <a:blip r:embed="rId2"/>
          <a:srcRect/>
          <a:stretch>
            <a:fillRect/>
          </a:stretch>
        </p:blipFill>
        <p:spPr bwMode="auto">
          <a:xfrm>
            <a:off x="4057650" y="5276850"/>
            <a:ext cx="1352550" cy="1352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829812"/>
            <a:ext cx="8686800" cy="3046988"/>
          </a:xfrm>
          <a:prstGeom prst="rect">
            <a:avLst/>
          </a:prstGeom>
          <a:noFill/>
        </p:spPr>
        <p:txBody>
          <a:bodyPr wrap="square" rtlCol="0">
            <a:spAutoFit/>
          </a:bodyPr>
          <a:lstStyle/>
          <a:p>
            <a:pPr algn="just"/>
            <a:r>
              <a:rPr lang="en-US" sz="2400" b="1" u="sng" dirty="0" smtClean="0">
                <a:solidFill>
                  <a:srgbClr val="000000"/>
                </a:solidFill>
              </a:rPr>
              <a:t>Câu 2 :</a:t>
            </a:r>
          </a:p>
          <a:p>
            <a:pPr algn="just"/>
            <a:endParaRPr lang="en-US" sz="2400" b="1" u="sng" dirty="0" smtClean="0">
              <a:solidFill>
                <a:srgbClr val="000000"/>
              </a:solidFill>
            </a:endParaRPr>
          </a:p>
          <a:p>
            <a:pPr algn="just">
              <a:buFontTx/>
              <a:buChar char="-"/>
            </a:pPr>
            <a:r>
              <a:rPr lang="en-US" sz="2400" dirty="0" smtClean="0">
                <a:solidFill>
                  <a:srgbClr val="000000"/>
                </a:solidFill>
              </a:rPr>
              <a:t> Bác đã phác họa một bức tranh thiên nhiên đẹp. Trong đó, các sự vật : trăng, cổ thụ, hoa vốn không liên hệ với nhau nhưng đã lồng ghép, hòa quyện vào nhau thật tinh tế.</a:t>
            </a:r>
          </a:p>
          <a:p>
            <a:pPr algn="just">
              <a:buFontTx/>
              <a:buChar char="-"/>
            </a:pPr>
            <a:endParaRPr lang="en-US" sz="2400" dirty="0" smtClean="0">
              <a:solidFill>
                <a:srgbClr val="000000"/>
              </a:solidFill>
            </a:endParaRPr>
          </a:p>
          <a:p>
            <a:pPr algn="just"/>
            <a:r>
              <a:rPr lang="en-US" sz="2400" dirty="0" smtClean="0">
                <a:solidFill>
                  <a:srgbClr val="000000"/>
                </a:solidFill>
              </a:rPr>
              <a:t>- Ánh trăng bàng bạc, huyền ảo soi rọi xuống nhân gian; in bóng cây cổ thụ xuống mặt đất, hòa vào cây cỏ bên dưới.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500"/>
                                        <p:tgtEl>
                                          <p:spTgt spid="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amond(in)">
                                      <p:cBhvr>
                                        <p:cTn id="10" dur="500"/>
                                        <p:tgtEl>
                                          <p:spTgt spid="4">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diamond(in)">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97803"/>
            <a:ext cx="8763000" cy="830997"/>
          </a:xfrm>
          <a:prstGeom prst="rect">
            <a:avLst/>
          </a:prstGeom>
          <a:noFill/>
        </p:spPr>
        <p:txBody>
          <a:bodyPr wrap="square" rtlCol="0">
            <a:spAutoFit/>
          </a:bodyPr>
          <a:lstStyle/>
          <a:p>
            <a:pPr algn="ctr"/>
            <a:r>
              <a:rPr lang="en-US" sz="2400" b="1" dirty="0" smtClean="0">
                <a:solidFill>
                  <a:srgbClr val="FF0000"/>
                </a:solidFill>
              </a:rPr>
              <a:t>* SO SÁNH HÌNH ẢNH TRĂNG </a:t>
            </a:r>
          </a:p>
          <a:p>
            <a:pPr algn="ctr"/>
            <a:r>
              <a:rPr lang="en-US" sz="2400" b="1" dirty="0" smtClean="0">
                <a:solidFill>
                  <a:srgbClr val="FF0000"/>
                </a:solidFill>
              </a:rPr>
              <a:t>TRONG THƠ BÁC VỚI CÁC NHÀ THƠ KHÁC :</a:t>
            </a:r>
            <a:endParaRPr lang="en-US" sz="2400" b="1" dirty="0">
              <a:solidFill>
                <a:srgbClr val="FF0000"/>
              </a:solidFill>
            </a:endParaRPr>
          </a:p>
        </p:txBody>
      </p:sp>
      <p:sp>
        <p:nvSpPr>
          <p:cNvPr id="5" name="TextBox 4"/>
          <p:cNvSpPr txBox="1"/>
          <p:nvPr/>
        </p:nvSpPr>
        <p:spPr>
          <a:xfrm>
            <a:off x="228600" y="2133600"/>
            <a:ext cx="8686800" cy="3046988"/>
          </a:xfrm>
          <a:prstGeom prst="rect">
            <a:avLst/>
          </a:prstGeom>
          <a:noFill/>
        </p:spPr>
        <p:txBody>
          <a:bodyPr wrap="square" rtlCol="0">
            <a:spAutoFit/>
          </a:bodyPr>
          <a:lstStyle/>
          <a:p>
            <a:pPr algn="just"/>
            <a:r>
              <a:rPr lang="en-US" sz="2400" b="1" dirty="0" smtClean="0">
                <a:solidFill>
                  <a:srgbClr val="000000"/>
                </a:solidFill>
              </a:rPr>
              <a:t>* Ở các nhà thơ khác :</a:t>
            </a:r>
            <a:endParaRPr lang="en-US" sz="2400" dirty="0" smtClean="0">
              <a:solidFill>
                <a:srgbClr val="000000"/>
              </a:solidFill>
            </a:endParaRPr>
          </a:p>
          <a:p>
            <a:pPr algn="just"/>
            <a:r>
              <a:rPr lang="en-US" sz="2400" dirty="0" smtClean="0">
                <a:solidFill>
                  <a:srgbClr val="000000"/>
                </a:solidFill>
              </a:rPr>
              <a:t>   </a:t>
            </a:r>
            <a:r>
              <a:rPr lang="en-US" sz="2400" b="1" dirty="0" smtClean="0">
                <a:solidFill>
                  <a:srgbClr val="000000"/>
                </a:solidFill>
              </a:rPr>
              <a:t>1. Tĩnh dạ tứ - Lý Bạch :</a:t>
            </a:r>
            <a:endParaRPr lang="en-US" sz="2400" dirty="0" smtClean="0">
              <a:solidFill>
                <a:srgbClr val="000000"/>
              </a:solidFill>
            </a:endParaRPr>
          </a:p>
          <a:p>
            <a:pPr algn="just"/>
            <a:r>
              <a:rPr lang="en-US" sz="2400" dirty="0" smtClean="0">
                <a:solidFill>
                  <a:srgbClr val="000000"/>
                </a:solidFill>
              </a:rPr>
              <a:t>        “Ngẩng đầu nhìn trăng sáng...”</a:t>
            </a:r>
          </a:p>
          <a:p>
            <a:pPr algn="just"/>
            <a:endParaRPr lang="en-US" sz="2400" dirty="0" smtClean="0">
              <a:solidFill>
                <a:srgbClr val="000000"/>
              </a:solidFill>
            </a:endParaRPr>
          </a:p>
          <a:p>
            <a:pPr algn="just"/>
            <a:r>
              <a:rPr lang="en-US" sz="2400" dirty="0" smtClean="0">
                <a:solidFill>
                  <a:srgbClr val="000000"/>
                </a:solidFill>
              </a:rPr>
              <a:t>   </a:t>
            </a:r>
            <a:r>
              <a:rPr lang="en-US" sz="2400" b="1" dirty="0" smtClean="0">
                <a:solidFill>
                  <a:srgbClr val="000000"/>
                </a:solidFill>
              </a:rPr>
              <a:t>2. Trăng vàng trăng ngọc - Hàn Mặc Tử :</a:t>
            </a:r>
            <a:endParaRPr lang="en-US" sz="2400" dirty="0" smtClean="0">
              <a:solidFill>
                <a:srgbClr val="000000"/>
              </a:solidFill>
            </a:endParaRPr>
          </a:p>
          <a:p>
            <a:pPr algn="just"/>
            <a:r>
              <a:rPr lang="en-US" sz="2400" dirty="0" smtClean="0">
                <a:solidFill>
                  <a:srgbClr val="000000"/>
                </a:solidFill>
              </a:rPr>
              <a:t>        “Ai mua trăng tôi bán trăng cho”</a:t>
            </a:r>
          </a:p>
          <a:p>
            <a:pPr algn="just"/>
            <a:endParaRPr lang="en-US" sz="2400" dirty="0" smtClean="0">
              <a:solidFill>
                <a:srgbClr val="000000"/>
              </a:solidFill>
            </a:endParaRPr>
          </a:p>
          <a:p>
            <a:pPr algn="just"/>
            <a:r>
              <a:rPr lang="en-US" sz="2400" dirty="0" smtClean="0">
                <a:solidFill>
                  <a:srgbClr val="000000"/>
                </a:solidFill>
                <a:sym typeface="Wingdings" pitchFamily="2" charset="2"/>
              </a:rPr>
              <a:t> Họ chỉ xem trăng là một sự vật, một hành tinh.</a:t>
            </a:r>
            <a:endParaRPr lang="en-US" sz="2400" dirty="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amond(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amond(i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amond(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amond(i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diamond(in)">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97803"/>
            <a:ext cx="8763000" cy="830997"/>
          </a:xfrm>
          <a:prstGeom prst="rect">
            <a:avLst/>
          </a:prstGeom>
          <a:noFill/>
        </p:spPr>
        <p:txBody>
          <a:bodyPr wrap="square" rtlCol="0">
            <a:spAutoFit/>
          </a:bodyPr>
          <a:lstStyle/>
          <a:p>
            <a:pPr algn="ctr"/>
            <a:r>
              <a:rPr lang="en-US" sz="2400" b="1" dirty="0" smtClean="0">
                <a:solidFill>
                  <a:srgbClr val="FF0000"/>
                </a:solidFill>
              </a:rPr>
              <a:t>* SO SÁNH HÌNH ẢNH TRĂNG </a:t>
            </a:r>
          </a:p>
          <a:p>
            <a:pPr algn="ctr"/>
            <a:r>
              <a:rPr lang="en-US" sz="2400" b="1" dirty="0" smtClean="0">
                <a:solidFill>
                  <a:srgbClr val="FF0000"/>
                </a:solidFill>
              </a:rPr>
              <a:t>TRONG THƠ BÁC VỚI CÁC NHÀ THƠ KHÁC :</a:t>
            </a:r>
            <a:endParaRPr lang="en-US" sz="2400" b="1" dirty="0">
              <a:solidFill>
                <a:srgbClr val="FF0000"/>
              </a:solidFill>
            </a:endParaRPr>
          </a:p>
        </p:txBody>
      </p:sp>
      <p:sp>
        <p:nvSpPr>
          <p:cNvPr id="5" name="TextBox 4"/>
          <p:cNvSpPr txBox="1"/>
          <p:nvPr/>
        </p:nvSpPr>
        <p:spPr>
          <a:xfrm>
            <a:off x="228600" y="2133600"/>
            <a:ext cx="8686800" cy="3785652"/>
          </a:xfrm>
          <a:prstGeom prst="rect">
            <a:avLst/>
          </a:prstGeom>
          <a:noFill/>
        </p:spPr>
        <p:txBody>
          <a:bodyPr wrap="square" rtlCol="0">
            <a:spAutoFit/>
          </a:bodyPr>
          <a:lstStyle/>
          <a:p>
            <a:pPr algn="just"/>
            <a:r>
              <a:rPr lang="en-US" sz="2400" b="1" dirty="0" smtClean="0">
                <a:solidFill>
                  <a:srgbClr val="000000"/>
                </a:solidFill>
              </a:rPr>
              <a:t>* Trong thơ Bác :</a:t>
            </a:r>
            <a:endParaRPr lang="en-US" sz="2400" dirty="0" smtClean="0">
              <a:solidFill>
                <a:srgbClr val="000000"/>
              </a:solidFill>
            </a:endParaRPr>
          </a:p>
          <a:p>
            <a:pPr algn="just"/>
            <a:r>
              <a:rPr lang="en-US" sz="2400" dirty="0" smtClean="0">
                <a:solidFill>
                  <a:srgbClr val="000000"/>
                </a:solidFill>
              </a:rPr>
              <a:t>   </a:t>
            </a:r>
            <a:r>
              <a:rPr lang="en-US" sz="2400" b="1" dirty="0" smtClean="0">
                <a:solidFill>
                  <a:srgbClr val="000000"/>
                </a:solidFill>
              </a:rPr>
              <a:t>1. Ngắm trăng :</a:t>
            </a:r>
            <a:endParaRPr lang="en-US" sz="2400" dirty="0" smtClean="0">
              <a:solidFill>
                <a:srgbClr val="000000"/>
              </a:solidFill>
            </a:endParaRPr>
          </a:p>
          <a:p>
            <a:pPr algn="just"/>
            <a:r>
              <a:rPr lang="en-US" sz="2400" dirty="0" smtClean="0">
                <a:solidFill>
                  <a:srgbClr val="000000"/>
                </a:solidFill>
              </a:rPr>
              <a:t>        “Người ngắm trăng soi ngoài cửa sổ</a:t>
            </a:r>
          </a:p>
          <a:p>
            <a:pPr algn="just"/>
            <a:r>
              <a:rPr lang="en-US" sz="2400" dirty="0" smtClean="0">
                <a:solidFill>
                  <a:srgbClr val="000000"/>
                </a:solidFill>
              </a:rPr>
              <a:t>          Trăng </a:t>
            </a:r>
            <a:r>
              <a:rPr lang="en-US" sz="2400" b="1" dirty="0" smtClean="0">
                <a:solidFill>
                  <a:srgbClr val="FF0000"/>
                </a:solidFill>
              </a:rPr>
              <a:t>nhòm</a:t>
            </a:r>
            <a:r>
              <a:rPr lang="en-US" sz="2400" dirty="0" smtClean="0">
                <a:solidFill>
                  <a:srgbClr val="000000"/>
                </a:solidFill>
              </a:rPr>
              <a:t> khe cửa </a:t>
            </a:r>
            <a:r>
              <a:rPr lang="en-US" sz="2400" b="1" dirty="0" smtClean="0">
                <a:solidFill>
                  <a:srgbClr val="FF0000"/>
                </a:solidFill>
              </a:rPr>
              <a:t>ngắm</a:t>
            </a:r>
            <a:r>
              <a:rPr lang="en-US" sz="2400" dirty="0" smtClean="0">
                <a:solidFill>
                  <a:srgbClr val="000000"/>
                </a:solidFill>
              </a:rPr>
              <a:t> nhà thơ”</a:t>
            </a:r>
          </a:p>
          <a:p>
            <a:pPr algn="just"/>
            <a:endParaRPr lang="en-US" sz="2400" dirty="0" smtClean="0">
              <a:solidFill>
                <a:srgbClr val="000000"/>
              </a:solidFill>
            </a:endParaRPr>
          </a:p>
          <a:p>
            <a:pPr algn="just"/>
            <a:r>
              <a:rPr lang="en-US" sz="2400" dirty="0" smtClean="0">
                <a:solidFill>
                  <a:srgbClr val="000000"/>
                </a:solidFill>
              </a:rPr>
              <a:t>   </a:t>
            </a:r>
            <a:r>
              <a:rPr lang="en-US" sz="2400" b="1" dirty="0" smtClean="0">
                <a:solidFill>
                  <a:srgbClr val="000000"/>
                </a:solidFill>
              </a:rPr>
              <a:t>2. Tin thắng trận :</a:t>
            </a:r>
            <a:endParaRPr lang="en-US" sz="2400" dirty="0" smtClean="0">
              <a:solidFill>
                <a:srgbClr val="000000"/>
              </a:solidFill>
            </a:endParaRPr>
          </a:p>
          <a:p>
            <a:pPr algn="just"/>
            <a:r>
              <a:rPr lang="en-US" sz="2400" dirty="0" smtClean="0">
                <a:solidFill>
                  <a:srgbClr val="000000"/>
                </a:solidFill>
              </a:rPr>
              <a:t>        “Trăng </a:t>
            </a:r>
            <a:r>
              <a:rPr lang="en-US" sz="2400" b="1" dirty="0" smtClean="0">
                <a:solidFill>
                  <a:srgbClr val="FF0000"/>
                </a:solidFill>
              </a:rPr>
              <a:t>vào</a:t>
            </a:r>
            <a:r>
              <a:rPr lang="en-US" sz="2400" dirty="0" smtClean="0">
                <a:solidFill>
                  <a:srgbClr val="000000"/>
                </a:solidFill>
              </a:rPr>
              <a:t> cửa sổ </a:t>
            </a:r>
            <a:r>
              <a:rPr lang="en-US" sz="2400" b="1" dirty="0" smtClean="0">
                <a:solidFill>
                  <a:srgbClr val="FF0000"/>
                </a:solidFill>
              </a:rPr>
              <a:t>đòi</a:t>
            </a:r>
            <a:r>
              <a:rPr lang="en-US" sz="2400" dirty="0" smtClean="0">
                <a:solidFill>
                  <a:srgbClr val="000000"/>
                </a:solidFill>
              </a:rPr>
              <a:t> thơ”</a:t>
            </a:r>
          </a:p>
          <a:p>
            <a:pPr algn="just"/>
            <a:endParaRPr lang="en-US" sz="2400" dirty="0" smtClean="0">
              <a:solidFill>
                <a:srgbClr val="000000"/>
              </a:solidFill>
            </a:endParaRPr>
          </a:p>
          <a:p>
            <a:pPr algn="just"/>
            <a:r>
              <a:rPr lang="en-US" sz="2400" dirty="0" smtClean="0">
                <a:solidFill>
                  <a:srgbClr val="000000"/>
                </a:solidFill>
                <a:sym typeface="Wingdings" pitchFamily="2" charset="2"/>
              </a:rPr>
              <a:t> Trăng được nhân hóa, có sự sống. Là người bạn thân,</a:t>
            </a:r>
          </a:p>
          <a:p>
            <a:pPr algn="just"/>
            <a:r>
              <a:rPr lang="en-US" sz="2400" dirty="0" smtClean="0">
                <a:solidFill>
                  <a:srgbClr val="000000"/>
                </a:solidFill>
              </a:rPr>
              <a:t>      tri âm, tri kỷ của Bác.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amond(in)">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diamond(in)">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diamond(in)">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diamond(in)">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dirty="0" smtClean="0"/>
              <a:t>DÀN BÀI CHUNG</a:t>
            </a:r>
            <a:endParaRPr lang="en-US" dirty="0"/>
          </a:p>
        </p:txBody>
      </p:sp>
      <p:sp>
        <p:nvSpPr>
          <p:cNvPr id="17" name="TextBox 16"/>
          <p:cNvSpPr txBox="1"/>
          <p:nvPr/>
        </p:nvSpPr>
        <p:spPr>
          <a:xfrm>
            <a:off x="304800" y="1143000"/>
            <a:ext cx="5410200" cy="830997"/>
          </a:xfrm>
          <a:prstGeom prst="rect">
            <a:avLst/>
          </a:prstGeom>
          <a:noFill/>
        </p:spPr>
        <p:txBody>
          <a:bodyPr wrap="square" rtlCol="0">
            <a:spAutoFit/>
          </a:bodyPr>
          <a:lstStyle/>
          <a:p>
            <a:pPr algn="just"/>
            <a:r>
              <a:rPr lang="en-US" sz="2400" b="1" u="sng" dirty="0" smtClean="0">
                <a:solidFill>
                  <a:srgbClr val="000000"/>
                </a:solidFill>
              </a:rPr>
              <a:t>Câu 3 :</a:t>
            </a:r>
          </a:p>
          <a:p>
            <a:pPr algn="just"/>
            <a:r>
              <a:rPr lang="en-US" sz="2400" dirty="0" smtClean="0">
                <a:solidFill>
                  <a:srgbClr val="000000"/>
                </a:solidFill>
              </a:rPr>
              <a:t>Cảnh khuya như vẽ người chưa ngủ</a:t>
            </a:r>
          </a:p>
        </p:txBody>
      </p:sp>
      <p:pic>
        <p:nvPicPr>
          <p:cNvPr id="27650" name="Picture 2" descr="http://img2.blog.zdn.vn/39467042.jpg"/>
          <p:cNvPicPr>
            <a:picLocks noChangeAspect="1" noChangeArrowheads="1"/>
          </p:cNvPicPr>
          <p:nvPr/>
        </p:nvPicPr>
        <p:blipFill>
          <a:blip r:embed="rId2">
            <a:lum bright="10000"/>
          </a:blip>
          <a:srcRect/>
          <a:stretch>
            <a:fillRect/>
          </a:stretch>
        </p:blipFill>
        <p:spPr bwMode="auto">
          <a:xfrm>
            <a:off x="408215" y="2057400"/>
            <a:ext cx="7211785" cy="4038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385" decel="100000"/>
                                        <p:tgtEl>
                                          <p:spTgt spid="17"/>
                                        </p:tgtEl>
                                      </p:cBhvr>
                                    </p:animEffect>
                                    <p:animScale>
                                      <p:cBhvr>
                                        <p:cTn id="8" dur="385" decel="100000"/>
                                        <p:tgtEl>
                                          <p:spTgt spid="17"/>
                                        </p:tgtEl>
                                      </p:cBhvr>
                                      <p:from x="10000" y="10000"/>
                                      <p:to x="200000" y="450000"/>
                                    </p:animScale>
                                    <p:animScale>
                                      <p:cBhvr>
                                        <p:cTn id="9" dur="615" accel="100000" fill="hold">
                                          <p:stCondLst>
                                            <p:cond delay="385"/>
                                          </p:stCondLst>
                                        </p:cTn>
                                        <p:tgtEl>
                                          <p:spTgt spid="17"/>
                                        </p:tgtEl>
                                      </p:cBhvr>
                                      <p:from x="200000" y="450000"/>
                                      <p:to x="100000" y="100000"/>
                                    </p:animScale>
                                    <p:set>
                                      <p:cBhvr>
                                        <p:cTn id="10" dur="385" fill="hold"/>
                                        <p:tgtEl>
                                          <p:spTgt spid="17"/>
                                        </p:tgtEl>
                                        <p:attrNameLst>
                                          <p:attrName>ppt_x</p:attrName>
                                        </p:attrNameLst>
                                      </p:cBhvr>
                                      <p:to>
                                        <p:strVal val="(0.5)"/>
                                      </p:to>
                                    </p:set>
                                    <p:anim from="(0.5)" to="(#ppt_x)" calcmode="lin" valueType="num">
                                      <p:cBhvr>
                                        <p:cTn id="11" dur="615" accel="100000" fill="hold">
                                          <p:stCondLst>
                                            <p:cond delay="385"/>
                                          </p:stCondLst>
                                        </p:cTn>
                                        <p:tgtEl>
                                          <p:spTgt spid="17"/>
                                        </p:tgtEl>
                                        <p:attrNameLst>
                                          <p:attrName>ppt_x</p:attrName>
                                        </p:attrNameLst>
                                      </p:cBhvr>
                                    </p:anim>
                                    <p:set>
                                      <p:cBhvr>
                                        <p:cTn id="12" dur="385" fill="hold"/>
                                        <p:tgtEl>
                                          <p:spTgt spid="17"/>
                                        </p:tgtEl>
                                        <p:attrNameLst>
                                          <p:attrName>ppt_y</p:attrName>
                                        </p:attrNameLst>
                                      </p:cBhvr>
                                      <p:to>
                                        <p:strVal val="(#ppt_y+0.4)"/>
                                      </p:to>
                                    </p:set>
                                    <p:anim from="(#ppt_y+0.4)" to="(#ppt_y)" calcmode="lin" valueType="num">
                                      <p:cBhvr>
                                        <p:cTn id="13" dur="615" accel="100000" fill="hold">
                                          <p:stCondLst>
                                            <p:cond delay="385"/>
                                          </p:stCondLst>
                                        </p:cTn>
                                        <p:tgtEl>
                                          <p:spTgt spid="17"/>
                                        </p:tgtEl>
                                        <p:attrNameLst>
                                          <p:attrName>ppt_y</p:attrName>
                                        </p:attrNameLst>
                                      </p:cBhvr>
                                    </p:anim>
                                  </p:childTnLst>
                                </p:cTn>
                              </p:par>
                              <p:par>
                                <p:cTn id="14" presetID="20" presetClass="entr" presetSubtype="0" fill="hold" nodeType="withEffect">
                                  <p:stCondLst>
                                    <p:cond delay="0"/>
                                  </p:stCondLst>
                                  <p:childTnLst>
                                    <p:set>
                                      <p:cBhvr>
                                        <p:cTn id="15" dur="1" fill="hold">
                                          <p:stCondLst>
                                            <p:cond delay="0"/>
                                          </p:stCondLst>
                                        </p:cTn>
                                        <p:tgtEl>
                                          <p:spTgt spid="27650"/>
                                        </p:tgtEl>
                                        <p:attrNameLst>
                                          <p:attrName>style.visibility</p:attrName>
                                        </p:attrNameLst>
                                      </p:cBhvr>
                                      <p:to>
                                        <p:strVal val="visible"/>
                                      </p:to>
                                    </p:set>
                                    <p:animEffect transition="in" filter="wedge">
                                      <p:cBhvr>
                                        <p:cTn id="16"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829812"/>
            <a:ext cx="8686800" cy="3046988"/>
          </a:xfrm>
          <a:prstGeom prst="rect">
            <a:avLst/>
          </a:prstGeom>
          <a:noFill/>
        </p:spPr>
        <p:txBody>
          <a:bodyPr wrap="square" rtlCol="0">
            <a:spAutoFit/>
          </a:bodyPr>
          <a:lstStyle/>
          <a:p>
            <a:pPr algn="just"/>
            <a:r>
              <a:rPr lang="en-US" sz="2400" b="1" u="sng" dirty="0" smtClean="0">
                <a:solidFill>
                  <a:srgbClr val="000000"/>
                </a:solidFill>
              </a:rPr>
              <a:t>Câu 3 :</a:t>
            </a:r>
          </a:p>
          <a:p>
            <a:pPr algn="just"/>
            <a:endParaRPr lang="en-US" sz="2400" b="1" u="sng" dirty="0" smtClean="0">
              <a:solidFill>
                <a:srgbClr val="000000"/>
              </a:solidFill>
            </a:endParaRPr>
          </a:p>
          <a:p>
            <a:pPr algn="just">
              <a:buFontTx/>
              <a:buChar char="-"/>
            </a:pPr>
            <a:r>
              <a:rPr lang="en-US" sz="2400" dirty="0" smtClean="0">
                <a:solidFill>
                  <a:srgbClr val="000000"/>
                </a:solidFill>
              </a:rPr>
              <a:t> Cảnh thiên nhiên đêm khuya lung linh như một bức tranh được họa sĩ tô vẽ.</a:t>
            </a:r>
          </a:p>
          <a:p>
            <a:pPr algn="just"/>
            <a:endParaRPr lang="en-US" sz="2400" dirty="0" smtClean="0">
              <a:solidFill>
                <a:srgbClr val="000000"/>
              </a:solidFill>
            </a:endParaRPr>
          </a:p>
          <a:p>
            <a:pPr algn="just">
              <a:buFontTx/>
              <a:buChar char="-"/>
            </a:pPr>
            <a:r>
              <a:rPr lang="en-US" sz="2400" dirty="0" smtClean="0">
                <a:solidFill>
                  <a:srgbClr val="000000"/>
                </a:solidFill>
              </a:rPr>
              <a:t> Vậy vì sao Bác chưa ngủ ? </a:t>
            </a:r>
          </a:p>
          <a:p>
            <a:pPr algn="just"/>
            <a:r>
              <a:rPr lang="en-US" sz="2400" dirty="0" smtClean="0">
                <a:solidFill>
                  <a:srgbClr val="000000"/>
                </a:solidFill>
              </a:rPr>
              <a:t>  Phải chăng vì Bác mải say mê ngắm cảnh đẹp </a:t>
            </a:r>
          </a:p>
          <a:p>
            <a:pPr algn="just"/>
            <a:r>
              <a:rPr lang="en-US" sz="2400" dirty="0" smtClean="0">
                <a:solidFill>
                  <a:srgbClr val="000000"/>
                </a:solidFill>
              </a:rPr>
              <a:t>  hay vì lòng Bác còn ngổn ngang bao tâm sự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500"/>
                                        <p:tgtEl>
                                          <p:spTgt spid="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amond(in)">
                                      <p:cBhvr>
                                        <p:cTn id="10" dur="500"/>
                                        <p:tgtEl>
                                          <p:spTgt spid="4">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diamond(in)">
                                      <p:cBhvr>
                                        <p:cTn id="13" dur="500"/>
                                        <p:tgtEl>
                                          <p:spTgt spid="4">
                                            <p:txEl>
                                              <p:pRg st="4" end="4"/>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diamond(in)">
                                      <p:cBhvr>
                                        <p:cTn id="16" dur="500"/>
                                        <p:tgtEl>
                                          <p:spTgt spid="4">
                                            <p:txEl>
                                              <p:pRg st="5" end="5"/>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diamond(in)">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447800"/>
            <a:ext cx="8686800" cy="4524315"/>
          </a:xfrm>
          <a:prstGeom prst="rect">
            <a:avLst/>
          </a:prstGeom>
          <a:noFill/>
        </p:spPr>
        <p:txBody>
          <a:bodyPr wrap="square" rtlCol="0">
            <a:spAutoFit/>
          </a:bodyPr>
          <a:lstStyle/>
          <a:p>
            <a:pPr algn="just"/>
            <a:r>
              <a:rPr lang="en-US" sz="2400" b="1" u="sng" dirty="0" smtClean="0">
                <a:solidFill>
                  <a:srgbClr val="000000"/>
                </a:solidFill>
              </a:rPr>
              <a:t>Câu 3 :</a:t>
            </a:r>
          </a:p>
          <a:p>
            <a:pPr algn="just"/>
            <a:endParaRPr lang="en-US" sz="2400" b="1" u="sng" dirty="0" smtClean="0">
              <a:solidFill>
                <a:srgbClr val="000000"/>
              </a:solidFill>
            </a:endParaRPr>
          </a:p>
          <a:p>
            <a:pPr algn="just"/>
            <a:r>
              <a:rPr lang="en-US" sz="2400" dirty="0" smtClean="0">
                <a:solidFill>
                  <a:srgbClr val="000000"/>
                </a:solidFill>
              </a:rPr>
              <a:t>- Bác chưa ngủ một phần vì cảnh đẹp thu hút lòng người.</a:t>
            </a:r>
          </a:p>
          <a:p>
            <a:pPr algn="just"/>
            <a:r>
              <a:rPr lang="en-US" sz="2400" dirty="0" smtClean="0">
                <a:solidFill>
                  <a:srgbClr val="000000"/>
                </a:solidFill>
                <a:sym typeface="Wingdings" pitchFamily="2" charset="2"/>
              </a:rPr>
              <a:t> Bác yêu thiên nhiên, giao hòa với thiên nhiên. </a:t>
            </a:r>
          </a:p>
          <a:p>
            <a:pPr algn="just"/>
            <a:r>
              <a:rPr lang="en-US" sz="2400" dirty="0" smtClean="0">
                <a:solidFill>
                  <a:srgbClr val="000000"/>
                </a:solidFill>
                <a:sym typeface="Wingdings" pitchFamily="2" charset="2"/>
              </a:rPr>
              <a:t>     Tâm hồn một nhà thơ.</a:t>
            </a:r>
          </a:p>
          <a:p>
            <a:pPr algn="just"/>
            <a:endParaRPr lang="en-US" sz="2400" dirty="0" smtClean="0">
              <a:solidFill>
                <a:srgbClr val="000000"/>
              </a:solidFill>
            </a:endParaRPr>
          </a:p>
          <a:p>
            <a:pPr algn="just"/>
            <a:r>
              <a:rPr lang="en-US" sz="2400" dirty="0" smtClean="0">
                <a:solidFill>
                  <a:srgbClr val="000000"/>
                </a:solidFill>
              </a:rPr>
              <a:t>- Bác vẫn thả hồn với thiên nhiên khi đất nước còn gian khó.</a:t>
            </a:r>
          </a:p>
          <a:p>
            <a:pPr algn="just"/>
            <a:r>
              <a:rPr lang="en-US" sz="2400" dirty="0" smtClean="0">
                <a:solidFill>
                  <a:srgbClr val="000000"/>
                </a:solidFill>
                <a:sym typeface="Wingdings" pitchFamily="2" charset="2"/>
              </a:rPr>
              <a:t> Bác lạc quan, ung dung, yêu đời.</a:t>
            </a:r>
          </a:p>
          <a:p>
            <a:pPr algn="just"/>
            <a:endParaRPr lang="en-US" sz="2400" dirty="0" smtClean="0">
              <a:solidFill>
                <a:srgbClr val="000000"/>
              </a:solidFill>
            </a:endParaRPr>
          </a:p>
          <a:p>
            <a:pPr algn="just"/>
            <a:r>
              <a:rPr lang="en-US" sz="2400" dirty="0" smtClean="0">
                <a:solidFill>
                  <a:srgbClr val="000000"/>
                </a:solidFill>
              </a:rPr>
              <a:t>- Nỗi lo lắng cho vận mệnh đất nước luôn thường trực trong lòng Bác.</a:t>
            </a:r>
          </a:p>
          <a:p>
            <a:pPr algn="just"/>
            <a:r>
              <a:rPr lang="en-US" sz="2400" dirty="0" smtClean="0">
                <a:solidFill>
                  <a:srgbClr val="000000"/>
                </a:solidFill>
                <a:sym typeface="Wingdings" pitchFamily="2" charset="2"/>
              </a:rPr>
              <a:t> Suy nghĩ của một người chiến sĩ.</a:t>
            </a:r>
            <a:endParaRPr lang="en-US" sz="2400" dirty="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amond(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amond(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amond(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diamond(i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diamond(i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diamond(in)">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diamond(in)">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dirty="0" smtClean="0"/>
              <a:t>DÀN BÀI CHUNG</a:t>
            </a:r>
            <a:endParaRPr lang="en-US" dirty="0"/>
          </a:p>
        </p:txBody>
      </p:sp>
      <p:sp>
        <p:nvSpPr>
          <p:cNvPr id="17" name="TextBox 16"/>
          <p:cNvSpPr txBox="1"/>
          <p:nvPr/>
        </p:nvSpPr>
        <p:spPr>
          <a:xfrm>
            <a:off x="304800" y="1143000"/>
            <a:ext cx="5410200" cy="830997"/>
          </a:xfrm>
          <a:prstGeom prst="rect">
            <a:avLst/>
          </a:prstGeom>
          <a:noFill/>
        </p:spPr>
        <p:txBody>
          <a:bodyPr wrap="square" rtlCol="0">
            <a:spAutoFit/>
          </a:bodyPr>
          <a:lstStyle/>
          <a:p>
            <a:pPr algn="just"/>
            <a:r>
              <a:rPr lang="en-US" sz="2400" b="1" u="sng" dirty="0" smtClean="0">
                <a:solidFill>
                  <a:srgbClr val="000000"/>
                </a:solidFill>
              </a:rPr>
              <a:t>Câu 4 :</a:t>
            </a:r>
          </a:p>
          <a:p>
            <a:pPr algn="just"/>
            <a:r>
              <a:rPr lang="en-US" sz="2400" dirty="0" smtClean="0">
                <a:solidFill>
                  <a:srgbClr val="000000"/>
                </a:solidFill>
              </a:rPr>
              <a:t>Chưa ngủ vì lo nỗi nước nhà.</a:t>
            </a:r>
          </a:p>
        </p:txBody>
      </p:sp>
      <p:sp>
        <p:nvSpPr>
          <p:cNvPr id="5" name="TextBox 4"/>
          <p:cNvSpPr txBox="1"/>
          <p:nvPr/>
        </p:nvSpPr>
        <p:spPr>
          <a:xfrm>
            <a:off x="228600" y="2133600"/>
            <a:ext cx="8686800" cy="3416320"/>
          </a:xfrm>
          <a:prstGeom prst="rect">
            <a:avLst/>
          </a:prstGeom>
          <a:noFill/>
        </p:spPr>
        <p:txBody>
          <a:bodyPr wrap="square" rtlCol="0">
            <a:spAutoFit/>
          </a:bodyPr>
          <a:lstStyle/>
          <a:p>
            <a:pPr algn="just"/>
            <a:r>
              <a:rPr lang="en-US" sz="2400" dirty="0" smtClean="0">
                <a:solidFill>
                  <a:srgbClr val="000000"/>
                </a:solidFill>
              </a:rPr>
              <a:t>- Minh chứng rõ ràng nhất cho nỗi lòng Bác.</a:t>
            </a:r>
          </a:p>
          <a:p>
            <a:pPr algn="just"/>
            <a:endParaRPr lang="en-US" sz="2400" dirty="0" smtClean="0">
              <a:solidFill>
                <a:srgbClr val="000000"/>
              </a:solidFill>
            </a:endParaRPr>
          </a:p>
          <a:p>
            <a:pPr algn="ctr"/>
            <a:r>
              <a:rPr lang="vi-VN" sz="2400" b="1" dirty="0" smtClean="0">
                <a:solidFill>
                  <a:srgbClr val="000000"/>
                </a:solidFill>
              </a:rPr>
              <a:t>Cảm tưởng đọc “thiên gia thi”</a:t>
            </a:r>
            <a:endParaRPr lang="vi-VN" sz="2400" dirty="0" smtClean="0">
              <a:solidFill>
                <a:srgbClr val="000000"/>
              </a:solidFill>
            </a:endParaRPr>
          </a:p>
          <a:p>
            <a:pPr algn="ctr"/>
            <a:r>
              <a:rPr lang="vi-VN" sz="2400" dirty="0" smtClean="0">
                <a:solidFill>
                  <a:srgbClr val="000000"/>
                </a:solidFill>
              </a:rPr>
              <a:t> </a:t>
            </a:r>
          </a:p>
          <a:p>
            <a:pPr algn="ctr"/>
            <a:r>
              <a:rPr lang="vi-VN" sz="2400" dirty="0" smtClean="0">
                <a:solidFill>
                  <a:srgbClr val="000000"/>
                </a:solidFill>
              </a:rPr>
              <a:t>Thơ xưa thường chuộng thiên nhiên đẹp,</a:t>
            </a:r>
          </a:p>
          <a:p>
            <a:pPr algn="ctr"/>
            <a:r>
              <a:rPr lang="vi-VN" sz="2400" dirty="0" smtClean="0">
                <a:solidFill>
                  <a:srgbClr val="000000"/>
                </a:solidFill>
              </a:rPr>
              <a:t>Mây, gió, trăng, hoa, tuyết, núi, sông;</a:t>
            </a:r>
          </a:p>
          <a:p>
            <a:pPr algn="ctr"/>
            <a:r>
              <a:rPr lang="vi-VN" sz="2400" dirty="0" smtClean="0">
                <a:solidFill>
                  <a:srgbClr val="000000"/>
                </a:solidFill>
              </a:rPr>
              <a:t>Nay ở trong thơ nên có thép,</a:t>
            </a:r>
          </a:p>
          <a:p>
            <a:pPr algn="ctr"/>
            <a:r>
              <a:rPr lang="vi-VN" sz="2400" dirty="0" smtClean="0">
                <a:solidFill>
                  <a:srgbClr val="000000"/>
                </a:solidFill>
              </a:rPr>
              <a:t>Nhà thơ cũng phải biết xung phong.</a:t>
            </a:r>
          </a:p>
          <a:p>
            <a:pPr algn="just"/>
            <a:endParaRPr lang="en-US" sz="2400" dirty="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385" decel="100000"/>
                                        <p:tgtEl>
                                          <p:spTgt spid="17"/>
                                        </p:tgtEl>
                                      </p:cBhvr>
                                    </p:animEffect>
                                    <p:animScale>
                                      <p:cBhvr>
                                        <p:cTn id="8" dur="385" decel="100000"/>
                                        <p:tgtEl>
                                          <p:spTgt spid="17"/>
                                        </p:tgtEl>
                                      </p:cBhvr>
                                      <p:from x="10000" y="10000"/>
                                      <p:to x="200000" y="450000"/>
                                    </p:animScale>
                                    <p:animScale>
                                      <p:cBhvr>
                                        <p:cTn id="9" dur="615" accel="100000" fill="hold">
                                          <p:stCondLst>
                                            <p:cond delay="385"/>
                                          </p:stCondLst>
                                        </p:cTn>
                                        <p:tgtEl>
                                          <p:spTgt spid="17"/>
                                        </p:tgtEl>
                                      </p:cBhvr>
                                      <p:from x="200000" y="450000"/>
                                      <p:to x="100000" y="100000"/>
                                    </p:animScale>
                                    <p:set>
                                      <p:cBhvr>
                                        <p:cTn id="10" dur="385" fill="hold"/>
                                        <p:tgtEl>
                                          <p:spTgt spid="17"/>
                                        </p:tgtEl>
                                        <p:attrNameLst>
                                          <p:attrName>ppt_x</p:attrName>
                                        </p:attrNameLst>
                                      </p:cBhvr>
                                      <p:to>
                                        <p:strVal val="(0.5)"/>
                                      </p:to>
                                    </p:set>
                                    <p:anim from="(0.5)" to="(#ppt_x)" calcmode="lin" valueType="num">
                                      <p:cBhvr>
                                        <p:cTn id="11" dur="615" accel="100000" fill="hold">
                                          <p:stCondLst>
                                            <p:cond delay="385"/>
                                          </p:stCondLst>
                                        </p:cTn>
                                        <p:tgtEl>
                                          <p:spTgt spid="17"/>
                                        </p:tgtEl>
                                        <p:attrNameLst>
                                          <p:attrName>ppt_x</p:attrName>
                                        </p:attrNameLst>
                                      </p:cBhvr>
                                    </p:anim>
                                    <p:set>
                                      <p:cBhvr>
                                        <p:cTn id="12" dur="385" fill="hold"/>
                                        <p:tgtEl>
                                          <p:spTgt spid="17"/>
                                        </p:tgtEl>
                                        <p:attrNameLst>
                                          <p:attrName>ppt_y</p:attrName>
                                        </p:attrNameLst>
                                      </p:cBhvr>
                                      <p:to>
                                        <p:strVal val="(#ppt_y+0.4)"/>
                                      </p:to>
                                    </p:set>
                                    <p:anim from="(#ppt_y+0.4)" to="(#ppt_y)" calcmode="lin" valueType="num">
                                      <p:cBhvr>
                                        <p:cTn id="13" dur="615" accel="100000" fill="hold">
                                          <p:stCondLst>
                                            <p:cond delay="385"/>
                                          </p:stCondLst>
                                        </p:cTn>
                                        <p:tgtEl>
                                          <p:spTgt spid="1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diamond(in)">
                                      <p:cBhvr>
                                        <p:cTn id="18" dur="500"/>
                                        <p:tgtEl>
                                          <p:spTgt spid="5">
                                            <p:txEl>
                                              <p:pRg st="0" end="0"/>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diamond(in)">
                                      <p:cBhvr>
                                        <p:cTn id="21" dur="500"/>
                                        <p:tgtEl>
                                          <p:spTgt spid="5">
                                            <p:txEl>
                                              <p:pRg st="2" end="2"/>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diamond(in)">
                                      <p:cBhvr>
                                        <p:cTn id="24" dur="500"/>
                                        <p:tgtEl>
                                          <p:spTgt spid="5">
                                            <p:txEl>
                                              <p:pRg st="3" end="3"/>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amond(in)">
                                      <p:cBhvr>
                                        <p:cTn id="27" dur="500"/>
                                        <p:tgtEl>
                                          <p:spTgt spid="5">
                                            <p:txEl>
                                              <p:pRg st="4" end="4"/>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diamond(in)">
                                      <p:cBhvr>
                                        <p:cTn id="30" dur="500"/>
                                        <p:tgtEl>
                                          <p:spTgt spid="5">
                                            <p:txEl>
                                              <p:pRg st="5" end="5"/>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diamond(in)">
                                      <p:cBhvr>
                                        <p:cTn id="33" dur="500"/>
                                        <p:tgtEl>
                                          <p:spTgt spid="5">
                                            <p:txEl>
                                              <p:pRg st="6" end="6"/>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diamond(in)">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www.londonderrynh.net/wp-content/uploads/2011/09/Tangled-Paper-lantern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Home\Desktop\Tangled-Paper-lanterns.jpg"/>
          <p:cNvPicPr>
            <a:picLocks noChangeAspect="1" noChangeArrowheads="1"/>
          </p:cNvPicPr>
          <p:nvPr/>
        </p:nvPicPr>
        <p:blipFill>
          <a:blip r:embed="rId2"/>
          <a:srcRect/>
          <a:stretch>
            <a:fillRect/>
          </a:stretch>
        </p:blipFill>
        <p:spPr bwMode="auto">
          <a:xfrm>
            <a:off x="0" y="0"/>
            <a:ext cx="9968018" cy="6858000"/>
          </a:xfrm>
          <a:prstGeom prst="rect">
            <a:avLst/>
          </a:prstGeom>
          <a:noFill/>
        </p:spPr>
      </p:pic>
      <p:sp>
        <p:nvSpPr>
          <p:cNvPr id="6" name="TextBox 5"/>
          <p:cNvSpPr txBox="1"/>
          <p:nvPr/>
        </p:nvSpPr>
        <p:spPr>
          <a:xfrm>
            <a:off x="2286000" y="304800"/>
            <a:ext cx="5105400" cy="584775"/>
          </a:xfrm>
          <a:prstGeom prst="rect">
            <a:avLst/>
          </a:prstGeom>
          <a:solidFill>
            <a:schemeClr val="tx2">
              <a:lumMod val="20000"/>
              <a:lumOff val="80000"/>
              <a:alpha val="72000"/>
            </a:schemeClr>
          </a:solidFill>
        </p:spPr>
        <p:txBody>
          <a:bodyPr wrap="square" rtlCol="0">
            <a:spAutoFit/>
          </a:bodyPr>
          <a:lstStyle/>
          <a:p>
            <a:pPr algn="ctr"/>
            <a:r>
              <a:rPr lang="en-US" sz="3200" b="1" dirty="0" smtClean="0">
                <a:solidFill>
                  <a:srgbClr val="FF0000"/>
                </a:solidFill>
              </a:rPr>
              <a:t>B. RẰM THÁNG GIÊNG</a:t>
            </a:r>
            <a:endParaRPr lang="en-US" sz="32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676400" y="1265356"/>
            <a:ext cx="5943600" cy="1569660"/>
          </a:xfrm>
          <a:prstGeom prst="rect">
            <a:avLst/>
          </a:prstGeom>
          <a:solidFill>
            <a:schemeClr val="tx2">
              <a:lumMod val="20000"/>
              <a:lumOff val="80000"/>
              <a:alpha val="48000"/>
            </a:schemeClr>
          </a:solidFill>
        </p:spPr>
        <p:txBody>
          <a:bodyPr wrap="square" rtlCol="0">
            <a:spAutoFit/>
          </a:bodyPr>
          <a:lstStyle/>
          <a:p>
            <a:pPr algn="ctr"/>
            <a:r>
              <a:rPr lang="en-US" sz="2400" dirty="0" smtClean="0">
                <a:solidFill>
                  <a:srgbClr val="000000"/>
                </a:solidFill>
              </a:rPr>
              <a:t>Rằm xuân lồng lộng trăng soi,</a:t>
            </a:r>
          </a:p>
          <a:p>
            <a:pPr algn="ctr"/>
            <a:r>
              <a:rPr lang="en-US" sz="2400" dirty="0" smtClean="0">
                <a:solidFill>
                  <a:srgbClr val="000000"/>
                </a:solidFill>
              </a:rPr>
              <a:t>Sông xuân nước lẫn màu trời thêm xuân;</a:t>
            </a:r>
          </a:p>
          <a:p>
            <a:pPr algn="ctr"/>
            <a:r>
              <a:rPr lang="en-US" sz="2400" dirty="0" smtClean="0">
                <a:solidFill>
                  <a:srgbClr val="000000"/>
                </a:solidFill>
              </a:rPr>
              <a:t>Giữa dòng bàn bạc việc quân,</a:t>
            </a:r>
          </a:p>
          <a:p>
            <a:pPr algn="ctr"/>
            <a:r>
              <a:rPr lang="en-US" sz="2400" dirty="0" smtClean="0">
                <a:solidFill>
                  <a:srgbClr val="000000"/>
                </a:solidFill>
              </a:rPr>
              <a:t>Khuya về bát ngát trăng ngân đầy thuyền.</a:t>
            </a:r>
            <a:endParaRPr lang="en-US" sz="2400" dirty="0">
              <a:solidFill>
                <a:srgbClr val="000000"/>
              </a:solidFill>
            </a:endParaRPr>
          </a:p>
        </p:txBody>
      </p:sp>
      <p:sp>
        <p:nvSpPr>
          <p:cNvPr id="11" name="TextBox 10"/>
          <p:cNvSpPr txBox="1"/>
          <p:nvPr/>
        </p:nvSpPr>
        <p:spPr>
          <a:xfrm>
            <a:off x="2514600" y="762000"/>
            <a:ext cx="3962400" cy="461665"/>
          </a:xfrm>
          <a:prstGeom prst="rect">
            <a:avLst/>
          </a:prstGeom>
          <a:solidFill>
            <a:schemeClr val="tx2">
              <a:lumMod val="20000"/>
              <a:lumOff val="80000"/>
              <a:alpha val="72000"/>
            </a:schemeClr>
          </a:solidFill>
        </p:spPr>
        <p:txBody>
          <a:bodyPr wrap="square" rtlCol="0">
            <a:spAutoFit/>
          </a:bodyPr>
          <a:lstStyle/>
          <a:p>
            <a:pPr algn="ctr"/>
            <a:r>
              <a:rPr lang="en-US" sz="2400" b="1" dirty="0" smtClean="0">
                <a:solidFill>
                  <a:srgbClr val="FF0000"/>
                </a:solidFill>
              </a:rPr>
              <a:t>B. RẰM THÁNG GIÊNG</a:t>
            </a:r>
            <a:endParaRPr lang="en-US" sz="2400" b="1" dirty="0">
              <a:solidFill>
                <a:srgbClr val="FF0000"/>
              </a:solidFill>
            </a:endParaRPr>
          </a:p>
        </p:txBody>
      </p:sp>
      <p:sp>
        <p:nvSpPr>
          <p:cNvPr id="8" name="Rectangle 7"/>
          <p:cNvSpPr/>
          <p:nvPr/>
        </p:nvSpPr>
        <p:spPr>
          <a:xfrm>
            <a:off x="1277391" y="3289518"/>
            <a:ext cx="1008609" cy="584775"/>
          </a:xfrm>
          <a:prstGeom prst="rect">
            <a:avLst/>
          </a:prstGeom>
        </p:spPr>
        <p:txBody>
          <a:bodyPr wrap="none">
            <a:spAutoFit/>
          </a:bodyPr>
          <a:lstStyle/>
          <a:p>
            <a:r>
              <a:rPr lang="ja-JP" altLang="en-US" sz="3200" dirty="0" smtClean="0">
                <a:solidFill>
                  <a:srgbClr val="000000"/>
                </a:solidFill>
              </a:rPr>
              <a:t>元宵</a:t>
            </a:r>
            <a:endParaRPr lang="en-US" sz="3200" dirty="0">
              <a:solidFill>
                <a:srgbClr val="000000"/>
              </a:solidFill>
            </a:endParaRPr>
          </a:p>
        </p:txBody>
      </p:sp>
      <p:sp>
        <p:nvSpPr>
          <p:cNvPr id="9" name="Rectangle 8"/>
          <p:cNvSpPr/>
          <p:nvPr/>
        </p:nvSpPr>
        <p:spPr>
          <a:xfrm>
            <a:off x="152400" y="3822918"/>
            <a:ext cx="3352800" cy="1815882"/>
          </a:xfrm>
          <a:prstGeom prst="rect">
            <a:avLst/>
          </a:prstGeom>
        </p:spPr>
        <p:txBody>
          <a:bodyPr wrap="square">
            <a:spAutoFit/>
          </a:bodyPr>
          <a:lstStyle/>
          <a:p>
            <a:pPr algn="ctr"/>
            <a:r>
              <a:rPr lang="zh-TW" altLang="en-US" sz="2800" dirty="0" smtClean="0">
                <a:solidFill>
                  <a:srgbClr val="000000"/>
                </a:solidFill>
              </a:rPr>
              <a:t>今夜元宵月正圓 </a:t>
            </a:r>
            <a:br>
              <a:rPr lang="zh-TW" altLang="en-US" sz="2800" dirty="0" smtClean="0">
                <a:solidFill>
                  <a:srgbClr val="000000"/>
                </a:solidFill>
              </a:rPr>
            </a:br>
            <a:r>
              <a:rPr lang="zh-TW" altLang="en-US" sz="2800" dirty="0" smtClean="0">
                <a:solidFill>
                  <a:srgbClr val="000000"/>
                </a:solidFill>
              </a:rPr>
              <a:t>春江春水接春天 </a:t>
            </a:r>
            <a:br>
              <a:rPr lang="zh-TW" altLang="en-US" sz="2800" dirty="0" smtClean="0">
                <a:solidFill>
                  <a:srgbClr val="000000"/>
                </a:solidFill>
              </a:rPr>
            </a:br>
            <a:r>
              <a:rPr lang="zh-TW" altLang="en-US" sz="2800" dirty="0" smtClean="0">
                <a:solidFill>
                  <a:srgbClr val="000000"/>
                </a:solidFill>
              </a:rPr>
              <a:t>煙波深處談軍事 </a:t>
            </a:r>
            <a:br>
              <a:rPr lang="zh-TW" altLang="en-US" sz="2800" dirty="0" smtClean="0">
                <a:solidFill>
                  <a:srgbClr val="000000"/>
                </a:solidFill>
              </a:rPr>
            </a:br>
            <a:r>
              <a:rPr lang="zh-TW" altLang="en-US" sz="2800" dirty="0" smtClean="0">
                <a:solidFill>
                  <a:srgbClr val="000000"/>
                </a:solidFill>
              </a:rPr>
              <a:t>夜半歸來月滿船</a:t>
            </a:r>
            <a:endParaRPr lang="en-US" sz="2800" dirty="0">
              <a:solidFill>
                <a:srgbClr val="000000"/>
              </a:solidFill>
            </a:endParaRPr>
          </a:p>
        </p:txBody>
      </p:sp>
      <p:sp>
        <p:nvSpPr>
          <p:cNvPr id="10" name="Rectangle 9"/>
          <p:cNvSpPr/>
          <p:nvPr/>
        </p:nvSpPr>
        <p:spPr>
          <a:xfrm>
            <a:off x="3352800" y="3899118"/>
            <a:ext cx="5638800" cy="1569660"/>
          </a:xfrm>
          <a:prstGeom prst="rect">
            <a:avLst/>
          </a:prstGeom>
        </p:spPr>
        <p:txBody>
          <a:bodyPr wrap="square">
            <a:spAutoFit/>
          </a:bodyPr>
          <a:lstStyle/>
          <a:p>
            <a:pPr algn="ctr"/>
            <a:r>
              <a:rPr lang="vi-VN" sz="2400" dirty="0" smtClean="0">
                <a:solidFill>
                  <a:srgbClr val="000000"/>
                </a:solidFill>
              </a:rPr>
              <a:t>Kim dạ nguyên tiêu nguyệt chính viên, </a:t>
            </a:r>
            <a:br>
              <a:rPr lang="vi-VN" sz="2400" dirty="0" smtClean="0">
                <a:solidFill>
                  <a:srgbClr val="000000"/>
                </a:solidFill>
              </a:rPr>
            </a:br>
            <a:r>
              <a:rPr lang="vi-VN" sz="2400" dirty="0" smtClean="0">
                <a:solidFill>
                  <a:srgbClr val="000000"/>
                </a:solidFill>
              </a:rPr>
              <a:t>Xuân giang, xuân thuỷ tiếp xuân thiên. </a:t>
            </a:r>
            <a:br>
              <a:rPr lang="vi-VN" sz="2400" dirty="0" smtClean="0">
                <a:solidFill>
                  <a:srgbClr val="000000"/>
                </a:solidFill>
              </a:rPr>
            </a:br>
            <a:r>
              <a:rPr lang="vi-VN" sz="2400" dirty="0" smtClean="0">
                <a:solidFill>
                  <a:srgbClr val="000000"/>
                </a:solidFill>
              </a:rPr>
              <a:t>Yên ba thâm xứ đàm quân sự, </a:t>
            </a:r>
            <a:br>
              <a:rPr lang="vi-VN" sz="2400" dirty="0" smtClean="0">
                <a:solidFill>
                  <a:srgbClr val="000000"/>
                </a:solidFill>
              </a:rPr>
            </a:br>
            <a:r>
              <a:rPr lang="vi-VN" sz="2400" dirty="0" smtClean="0">
                <a:solidFill>
                  <a:srgbClr val="000000"/>
                </a:solidFill>
              </a:rPr>
              <a:t>Dạ bán quy lai nguyệt mãn thuyền.</a:t>
            </a:r>
            <a:endParaRPr lang="en-US" sz="2400" dirty="0">
              <a:solidFill>
                <a:srgbClr val="000000"/>
              </a:solidFill>
            </a:endParaRPr>
          </a:p>
        </p:txBody>
      </p:sp>
      <p:sp>
        <p:nvSpPr>
          <p:cNvPr id="12" name="Rectangle 11"/>
          <p:cNvSpPr/>
          <p:nvPr/>
        </p:nvSpPr>
        <p:spPr>
          <a:xfrm>
            <a:off x="4800600" y="3365718"/>
            <a:ext cx="2438400" cy="461665"/>
          </a:xfrm>
          <a:prstGeom prst="rect">
            <a:avLst/>
          </a:prstGeom>
        </p:spPr>
        <p:txBody>
          <a:bodyPr wrap="square">
            <a:spAutoFit/>
          </a:bodyPr>
          <a:lstStyle/>
          <a:p>
            <a:pPr algn="ctr"/>
            <a:r>
              <a:rPr lang="en-US" sz="2400" b="1" dirty="0" smtClean="0">
                <a:solidFill>
                  <a:srgbClr val="000000"/>
                </a:solidFill>
              </a:rPr>
              <a:t>NGUYÊN TIÊU</a:t>
            </a:r>
            <a:endParaRPr lang="en-US" sz="2400" b="1"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3"/>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par>
                                <p:cTn id="10" presetID="51" presetClass="entr" presetSubtype="0" fill="hold" grpId="0" nodeType="withEffect">
                                  <p:stCondLst>
                                    <p:cond delay="0"/>
                                  </p:stCondLst>
                                  <p:iterate type="wd">
                                    <p:tmPct val="1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385" decel="100000"/>
                                        <p:tgtEl>
                                          <p:spTgt spid="17"/>
                                        </p:tgtEl>
                                      </p:cBhvr>
                                    </p:animEffect>
                                    <p:animScale>
                                      <p:cBhvr>
                                        <p:cTn id="13" dur="385" decel="100000"/>
                                        <p:tgtEl>
                                          <p:spTgt spid="17"/>
                                        </p:tgtEl>
                                      </p:cBhvr>
                                      <p:from x="10000" y="10000"/>
                                      <p:to x="200000" y="450000"/>
                                    </p:animScale>
                                    <p:animScale>
                                      <p:cBhvr>
                                        <p:cTn id="14" dur="615" accel="100000" fill="hold">
                                          <p:stCondLst>
                                            <p:cond delay="385"/>
                                          </p:stCondLst>
                                        </p:cTn>
                                        <p:tgtEl>
                                          <p:spTgt spid="17"/>
                                        </p:tgtEl>
                                      </p:cBhvr>
                                      <p:from x="200000" y="450000"/>
                                      <p:to x="100000" y="100000"/>
                                    </p:animScale>
                                    <p:set>
                                      <p:cBhvr>
                                        <p:cTn id="15" dur="385" fill="hold"/>
                                        <p:tgtEl>
                                          <p:spTgt spid="17"/>
                                        </p:tgtEl>
                                        <p:attrNameLst>
                                          <p:attrName>ppt_x</p:attrName>
                                        </p:attrNameLst>
                                      </p:cBhvr>
                                      <p:to>
                                        <p:strVal val="(0.5)"/>
                                      </p:to>
                                    </p:set>
                                    <p:anim from="(0.5)" to="(#ppt_x)" calcmode="lin" valueType="num">
                                      <p:cBhvr>
                                        <p:cTn id="16" dur="615" accel="100000" fill="hold">
                                          <p:stCondLst>
                                            <p:cond delay="385"/>
                                          </p:stCondLst>
                                        </p:cTn>
                                        <p:tgtEl>
                                          <p:spTgt spid="17"/>
                                        </p:tgtEl>
                                        <p:attrNameLst>
                                          <p:attrName>ppt_x</p:attrName>
                                        </p:attrNameLst>
                                      </p:cBhvr>
                                    </p:anim>
                                    <p:set>
                                      <p:cBhvr>
                                        <p:cTn id="17" dur="385" fill="hold"/>
                                        <p:tgtEl>
                                          <p:spTgt spid="17"/>
                                        </p:tgtEl>
                                        <p:attrNameLst>
                                          <p:attrName>ppt_y</p:attrName>
                                        </p:attrNameLst>
                                      </p:cBhvr>
                                      <p:to>
                                        <p:strVal val="(#ppt_y+0.4)"/>
                                      </p:to>
                                    </p:set>
                                    <p:anim from="(#ppt_y+0.4)" to="(#ppt_y)" calcmode="lin" valueType="num">
                                      <p:cBhvr>
                                        <p:cTn id="18" dur="615" accel="100000" fill="hold">
                                          <p:stCondLst>
                                            <p:cond delay="385"/>
                                          </p:stCondLst>
                                        </p:cTn>
                                        <p:tgtEl>
                                          <p:spTgt spid="17"/>
                                        </p:tgtEl>
                                        <p:attrNameLst>
                                          <p:attrName>ppt_y</p:attrName>
                                        </p:attrNameLst>
                                      </p:cBhvr>
                                    </p:anim>
                                  </p:childTnLst>
                                </p:cTn>
                              </p:par>
                              <p:par>
                                <p:cTn id="19" presetID="29" presetClass="entr" presetSubtype="0" fill="hold" grpId="0" nodeType="with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par>
                                <p:cTn id="24" presetID="29" presetClass="entr" presetSubtype="0" fill="hold" grpId="0" nodeType="with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ppt_x</p:attrName>
                                        </p:attrNameLst>
                                      </p:cBhvr>
                                      <p:tavLst>
                                        <p:tav tm="0">
                                          <p:val>
                                            <p:strVal val="#ppt_x-.2"/>
                                          </p:val>
                                        </p:tav>
                                        <p:tav tm="100000">
                                          <p:val>
                                            <p:strVal val="#ppt_x"/>
                                          </p:val>
                                        </p:tav>
                                      </p:tavLst>
                                    </p:anim>
                                    <p:anim calcmode="lin" valueType="num">
                                      <p:cBhvr>
                                        <p:cTn id="2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
                                        </p:tgtEl>
                                      </p:cBhvr>
                                    </p:animEffect>
                                  </p:childTnLst>
                                </p:cTn>
                              </p:par>
                              <p:par>
                                <p:cTn id="29" presetID="39" presetClass="entr" presetSubtype="0" accel="100000" fill="hold" grpId="0" nodeType="withEffect">
                                  <p:stCondLst>
                                    <p:cond delay="0"/>
                                  </p:stCondLst>
                                  <p:iterate type="wd">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8"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age.tin247.com/ngoisao/120925154430-233-34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7892" name="Picture 4" descr="http://www.ngay-dem.com/uploads/2013/images/Tr%C4%83ng%20r%E1%BA%B1m.jpg"/>
          <p:cNvPicPr>
            <a:picLocks noChangeAspect="1" noChangeArrowheads="1"/>
          </p:cNvPicPr>
          <p:nvPr/>
        </p:nvPicPr>
        <p:blipFill>
          <a:blip r:embed="rId3"/>
          <a:srcRect/>
          <a:stretch>
            <a:fillRect/>
          </a:stretch>
        </p:blipFill>
        <p:spPr bwMode="auto">
          <a:xfrm>
            <a:off x="0" y="0"/>
            <a:ext cx="9368850" cy="6858000"/>
          </a:xfrm>
          <a:prstGeom prst="rect">
            <a:avLst/>
          </a:prstGeom>
          <a:noFill/>
        </p:spPr>
      </p:pic>
      <p:pic>
        <p:nvPicPr>
          <p:cNvPr id="37894" name="Picture 6" descr="http://vinhhung.net/uploads/ImgNews/29820141724_50921284_trang.jpg"/>
          <p:cNvPicPr>
            <a:picLocks noChangeAspect="1" noChangeArrowheads="1"/>
          </p:cNvPicPr>
          <p:nvPr/>
        </p:nvPicPr>
        <p:blipFill>
          <a:blip r:embed="rId4"/>
          <a:srcRect/>
          <a:stretch>
            <a:fillRect/>
          </a:stretch>
        </p:blipFill>
        <p:spPr bwMode="auto">
          <a:xfrm>
            <a:off x="0" y="0"/>
            <a:ext cx="9671536"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from="(-#ppt_w/2)" to="(#ppt_x)" calcmode="lin" valueType="num">
                                      <p:cBhvr>
                                        <p:cTn id="7" dur="300" fill="hold">
                                          <p:stCondLst>
                                            <p:cond delay="0"/>
                                          </p:stCondLst>
                                        </p:cTn>
                                        <p:tgtEl>
                                          <p:spTgt spid="37890"/>
                                        </p:tgtEl>
                                        <p:attrNameLst>
                                          <p:attrName>ppt_x</p:attrName>
                                        </p:attrNameLst>
                                      </p:cBhvr>
                                    </p:anim>
                                    <p:anim from="0" to="-1.0" calcmode="lin" valueType="num">
                                      <p:cBhvr>
                                        <p:cTn id="8" dur="100" decel="50000" autoRev="1" fill="hold">
                                          <p:stCondLst>
                                            <p:cond delay="300"/>
                                          </p:stCondLst>
                                        </p:cTn>
                                        <p:tgtEl>
                                          <p:spTgt spid="37890"/>
                                        </p:tgtEl>
                                        <p:attrNameLst>
                                          <p:attrName>xshear</p:attrName>
                                        </p:attrNameLst>
                                      </p:cBhvr>
                                    </p:anim>
                                    <p:animScale>
                                      <p:cBhvr>
                                        <p:cTn id="9" dur="100" decel="100000" autoRev="1" fill="hold">
                                          <p:stCondLst>
                                            <p:cond delay="300"/>
                                          </p:stCondLst>
                                        </p:cTn>
                                        <p:tgtEl>
                                          <p:spTgt spid="37890"/>
                                        </p:tgtEl>
                                      </p:cBhvr>
                                      <p:from x="100000" y="100000"/>
                                      <p:to x="80000" y="100000"/>
                                    </p:animScale>
                                    <p:anim by="(#ppt_h/3+#ppt_w*0.1)" calcmode="lin" valueType="num">
                                      <p:cBhvr additive="sum">
                                        <p:cTn id="10" dur="100" decel="100000" autoRev="1" fill="hold">
                                          <p:stCondLst>
                                            <p:cond delay="300"/>
                                          </p:stCondLst>
                                        </p:cTn>
                                        <p:tgtEl>
                                          <p:spTgt spid="3789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7892"/>
                                        </p:tgtEl>
                                        <p:attrNameLst>
                                          <p:attrName>style.visibility</p:attrName>
                                        </p:attrNameLst>
                                      </p:cBhvr>
                                      <p:to>
                                        <p:strVal val="visible"/>
                                      </p:to>
                                    </p:set>
                                    <p:anim calcmode="lin" valueType="num">
                                      <p:cBhvr>
                                        <p:cTn id="15" dur="1000" fill="hold"/>
                                        <p:tgtEl>
                                          <p:spTgt spid="37892"/>
                                        </p:tgtEl>
                                        <p:attrNameLst>
                                          <p:attrName>ppt_w</p:attrName>
                                        </p:attrNameLst>
                                      </p:cBhvr>
                                      <p:tavLst>
                                        <p:tav tm="0">
                                          <p:val>
                                            <p:fltVal val="0"/>
                                          </p:val>
                                        </p:tav>
                                        <p:tav tm="100000">
                                          <p:val>
                                            <p:strVal val="#ppt_w"/>
                                          </p:val>
                                        </p:tav>
                                      </p:tavLst>
                                    </p:anim>
                                    <p:anim calcmode="lin" valueType="num">
                                      <p:cBhvr>
                                        <p:cTn id="16" dur="1000" fill="hold"/>
                                        <p:tgtEl>
                                          <p:spTgt spid="37892"/>
                                        </p:tgtEl>
                                        <p:attrNameLst>
                                          <p:attrName>ppt_h</p:attrName>
                                        </p:attrNameLst>
                                      </p:cBhvr>
                                      <p:tavLst>
                                        <p:tav tm="0">
                                          <p:val>
                                            <p:fltVal val="0"/>
                                          </p:val>
                                        </p:tav>
                                        <p:tav tm="100000">
                                          <p:val>
                                            <p:strVal val="#ppt_h"/>
                                          </p:val>
                                        </p:tav>
                                      </p:tavLst>
                                    </p:anim>
                                    <p:anim calcmode="lin" valueType="num">
                                      <p:cBhvr>
                                        <p:cTn id="17" dur="1000" fill="hold"/>
                                        <p:tgtEl>
                                          <p:spTgt spid="3789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7894"/>
                                        </p:tgtEl>
                                        <p:attrNameLst>
                                          <p:attrName>style.visibility</p:attrName>
                                        </p:attrNameLst>
                                      </p:cBhvr>
                                      <p:to>
                                        <p:strVal val="visible"/>
                                      </p:to>
                                    </p:set>
                                    <p:anim calcmode="lin" valueType="num">
                                      <p:cBhvr>
                                        <p:cTn id="23" dur="500" fill="hold"/>
                                        <p:tgtEl>
                                          <p:spTgt spid="37894"/>
                                        </p:tgtEl>
                                        <p:attrNameLst>
                                          <p:attrName>ppt_w</p:attrName>
                                        </p:attrNameLst>
                                      </p:cBhvr>
                                      <p:tavLst>
                                        <p:tav tm="0">
                                          <p:val>
                                            <p:fltVal val="0"/>
                                          </p:val>
                                        </p:tav>
                                        <p:tav tm="100000">
                                          <p:val>
                                            <p:strVal val="#ppt_w"/>
                                          </p:val>
                                        </p:tav>
                                      </p:tavLst>
                                    </p:anim>
                                    <p:anim calcmode="lin" valueType="num">
                                      <p:cBhvr>
                                        <p:cTn id="24" dur="500" fill="hold"/>
                                        <p:tgtEl>
                                          <p:spTgt spid="378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dirty="0" smtClean="0"/>
              <a:t>DÀN BÀI CHUNG</a:t>
            </a:r>
            <a:endParaRPr lang="en-US" dirty="0"/>
          </a:p>
        </p:txBody>
      </p:sp>
      <p:sp>
        <p:nvSpPr>
          <p:cNvPr id="38" name="TextBox 37"/>
          <p:cNvSpPr txBox="1"/>
          <p:nvPr/>
        </p:nvSpPr>
        <p:spPr>
          <a:xfrm>
            <a:off x="609600" y="1447800"/>
            <a:ext cx="1905000" cy="461665"/>
          </a:xfrm>
          <a:prstGeom prst="rect">
            <a:avLst/>
          </a:prstGeom>
          <a:noFill/>
        </p:spPr>
        <p:txBody>
          <a:bodyPr wrap="square" rtlCol="0">
            <a:spAutoFit/>
          </a:bodyPr>
          <a:lstStyle/>
          <a:p>
            <a:pPr algn="just"/>
            <a:r>
              <a:rPr lang="en-US" sz="2400" b="1" dirty="0" smtClean="0">
                <a:solidFill>
                  <a:srgbClr val="FF0000"/>
                </a:solidFill>
              </a:rPr>
              <a:t>I. MỞ BÀI :</a:t>
            </a:r>
            <a:endParaRPr lang="en-US" sz="2400" b="1" dirty="0">
              <a:solidFill>
                <a:srgbClr val="FF0000"/>
              </a:solidFill>
            </a:endParaRPr>
          </a:p>
        </p:txBody>
      </p:sp>
      <p:sp>
        <p:nvSpPr>
          <p:cNvPr id="39" name="TextBox 38"/>
          <p:cNvSpPr txBox="1"/>
          <p:nvPr/>
        </p:nvSpPr>
        <p:spPr>
          <a:xfrm>
            <a:off x="914400" y="1905000"/>
            <a:ext cx="1905000" cy="461665"/>
          </a:xfrm>
          <a:prstGeom prst="rect">
            <a:avLst/>
          </a:prstGeom>
          <a:noFill/>
        </p:spPr>
        <p:txBody>
          <a:bodyPr wrap="square" rtlCol="0">
            <a:spAutoFit/>
          </a:bodyPr>
          <a:lstStyle/>
          <a:p>
            <a:pPr algn="just"/>
            <a:r>
              <a:rPr lang="en-US" sz="2400" dirty="0" smtClean="0">
                <a:solidFill>
                  <a:srgbClr val="000000"/>
                </a:solidFill>
              </a:rPr>
              <a:t>- Giới thiệu</a:t>
            </a:r>
            <a:endParaRPr lang="en-US" sz="2400" dirty="0">
              <a:solidFill>
                <a:srgbClr val="000000"/>
              </a:solidFill>
            </a:endParaRPr>
          </a:p>
        </p:txBody>
      </p:sp>
      <p:cxnSp>
        <p:nvCxnSpPr>
          <p:cNvPr id="6" name="Straight Arrow Connector 5"/>
          <p:cNvCxnSpPr/>
          <p:nvPr/>
        </p:nvCxnSpPr>
        <p:spPr bwMode="auto">
          <a:xfrm flipV="1">
            <a:off x="2667000" y="1676400"/>
            <a:ext cx="914400" cy="4572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7" name="TextBox 6"/>
          <p:cNvSpPr txBox="1"/>
          <p:nvPr/>
        </p:nvSpPr>
        <p:spPr>
          <a:xfrm>
            <a:off x="3609536" y="1447800"/>
            <a:ext cx="4876800" cy="830997"/>
          </a:xfrm>
          <a:prstGeom prst="rect">
            <a:avLst/>
          </a:prstGeom>
          <a:noFill/>
        </p:spPr>
        <p:txBody>
          <a:bodyPr wrap="square" rtlCol="0">
            <a:spAutoFit/>
          </a:bodyPr>
          <a:lstStyle/>
          <a:p>
            <a:pPr algn="just"/>
            <a:r>
              <a:rPr lang="en-US" sz="2400" dirty="0" smtClean="0">
                <a:solidFill>
                  <a:srgbClr val="000000"/>
                </a:solidFill>
              </a:rPr>
              <a:t>Hai bài thơ : </a:t>
            </a:r>
          </a:p>
          <a:p>
            <a:pPr algn="just"/>
            <a:r>
              <a:rPr lang="en-US" sz="2400" dirty="0" smtClean="0">
                <a:solidFill>
                  <a:srgbClr val="000000"/>
                </a:solidFill>
              </a:rPr>
              <a:t>Cảnh Khuya – Rằm Tháng Giêng</a:t>
            </a:r>
            <a:endParaRPr lang="en-US" sz="2400" dirty="0">
              <a:solidFill>
                <a:srgbClr val="000000"/>
              </a:solidFill>
            </a:endParaRPr>
          </a:p>
        </p:txBody>
      </p:sp>
      <p:cxnSp>
        <p:nvCxnSpPr>
          <p:cNvPr id="8" name="Straight Arrow Connector 7"/>
          <p:cNvCxnSpPr/>
          <p:nvPr/>
        </p:nvCxnSpPr>
        <p:spPr bwMode="auto">
          <a:xfrm>
            <a:off x="2667000" y="2133600"/>
            <a:ext cx="914400" cy="3810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1" name="TextBox 10"/>
          <p:cNvSpPr txBox="1"/>
          <p:nvPr/>
        </p:nvSpPr>
        <p:spPr>
          <a:xfrm>
            <a:off x="3581400" y="2362200"/>
            <a:ext cx="4876800" cy="461665"/>
          </a:xfrm>
          <a:prstGeom prst="rect">
            <a:avLst/>
          </a:prstGeom>
          <a:noFill/>
        </p:spPr>
        <p:txBody>
          <a:bodyPr wrap="square" rtlCol="0">
            <a:spAutoFit/>
          </a:bodyPr>
          <a:lstStyle/>
          <a:p>
            <a:pPr algn="just"/>
            <a:r>
              <a:rPr lang="en-US" sz="2400" dirty="0" smtClean="0">
                <a:solidFill>
                  <a:srgbClr val="000000"/>
                </a:solidFill>
              </a:rPr>
              <a:t>Tác giả : Hồ Chí Minh</a:t>
            </a:r>
            <a:endParaRPr lang="en-US" sz="2400" dirty="0">
              <a:solidFill>
                <a:srgbClr val="000000"/>
              </a:solidFill>
            </a:endParaRPr>
          </a:p>
        </p:txBody>
      </p:sp>
      <p:cxnSp>
        <p:nvCxnSpPr>
          <p:cNvPr id="12" name="Straight Arrow Connector 11"/>
          <p:cNvCxnSpPr/>
          <p:nvPr/>
        </p:nvCxnSpPr>
        <p:spPr bwMode="auto">
          <a:xfrm rot="16200000" flipH="1">
            <a:off x="2667000" y="2133600"/>
            <a:ext cx="914400" cy="9144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5" name="TextBox 14"/>
          <p:cNvSpPr txBox="1"/>
          <p:nvPr/>
        </p:nvSpPr>
        <p:spPr>
          <a:xfrm>
            <a:off x="3581400" y="2971800"/>
            <a:ext cx="4876800" cy="2308324"/>
          </a:xfrm>
          <a:prstGeom prst="rect">
            <a:avLst/>
          </a:prstGeom>
          <a:noFill/>
        </p:spPr>
        <p:txBody>
          <a:bodyPr wrap="square" rtlCol="0">
            <a:spAutoFit/>
          </a:bodyPr>
          <a:lstStyle/>
          <a:p>
            <a:pPr algn="just"/>
            <a:r>
              <a:rPr lang="en-US" sz="2400" dirty="0" smtClean="0">
                <a:solidFill>
                  <a:srgbClr val="000000"/>
                </a:solidFill>
              </a:rPr>
              <a:t>Nội dung :</a:t>
            </a:r>
          </a:p>
          <a:p>
            <a:pPr algn="just">
              <a:buFontTx/>
              <a:buChar char="-"/>
            </a:pPr>
            <a:r>
              <a:rPr lang="en-US" sz="2400" dirty="0" smtClean="0">
                <a:solidFill>
                  <a:srgbClr val="000000"/>
                </a:solidFill>
              </a:rPr>
              <a:t> Cảnh trăng ở chiến khu Việt Bắc.</a:t>
            </a:r>
          </a:p>
          <a:p>
            <a:pPr algn="just">
              <a:buFontTx/>
              <a:buChar char="-"/>
            </a:pPr>
            <a:r>
              <a:rPr lang="en-US" sz="2400" dirty="0" smtClean="0">
                <a:solidFill>
                  <a:srgbClr val="000000"/>
                </a:solidFill>
              </a:rPr>
              <a:t> Tình cảm với thiên nhiên.</a:t>
            </a:r>
          </a:p>
          <a:p>
            <a:pPr algn="just">
              <a:buFontTx/>
              <a:buChar char="-"/>
            </a:pPr>
            <a:r>
              <a:rPr lang="en-US" sz="2400" dirty="0" smtClean="0">
                <a:solidFill>
                  <a:srgbClr val="000000"/>
                </a:solidFill>
              </a:rPr>
              <a:t> Lòng yêu nước sâu nặng.</a:t>
            </a:r>
          </a:p>
          <a:p>
            <a:pPr algn="just">
              <a:buFontTx/>
              <a:buChar char="-"/>
            </a:pPr>
            <a:r>
              <a:rPr lang="en-US" sz="2400" dirty="0" smtClean="0">
                <a:solidFill>
                  <a:srgbClr val="000000"/>
                </a:solidFill>
              </a:rPr>
              <a:t> Phong thái ung dung, lạc quan của Bác.</a:t>
            </a:r>
            <a:endParaRPr lang="en-US" sz="2400" dirty="0">
              <a:solidFill>
                <a:srgbClr val="000000"/>
              </a:solidFill>
            </a:endParaRPr>
          </a:p>
        </p:txBody>
      </p:sp>
      <p:sp>
        <p:nvSpPr>
          <p:cNvPr id="16" name="TextBox 15"/>
          <p:cNvSpPr txBox="1"/>
          <p:nvPr/>
        </p:nvSpPr>
        <p:spPr>
          <a:xfrm>
            <a:off x="990600" y="5352871"/>
            <a:ext cx="7620000" cy="1200329"/>
          </a:xfrm>
          <a:prstGeom prst="rect">
            <a:avLst/>
          </a:prstGeom>
          <a:noFill/>
        </p:spPr>
        <p:txBody>
          <a:bodyPr wrap="square" rtlCol="0">
            <a:spAutoFit/>
          </a:bodyPr>
          <a:lstStyle/>
          <a:p>
            <a:pPr algn="just">
              <a:buFontTx/>
              <a:buChar char="-"/>
            </a:pPr>
            <a:r>
              <a:rPr lang="en-US" sz="2400" dirty="0" smtClean="0">
                <a:solidFill>
                  <a:srgbClr val="000000"/>
                </a:solidFill>
              </a:rPr>
              <a:t> Nếu làm riêng từng bài thì chép lại bài thơ đó.</a:t>
            </a:r>
          </a:p>
          <a:p>
            <a:pPr algn="just">
              <a:buFontTx/>
              <a:buChar char="-"/>
            </a:pPr>
            <a:r>
              <a:rPr lang="en-US" sz="2400" dirty="0" smtClean="0">
                <a:solidFill>
                  <a:srgbClr val="000000"/>
                </a:solidFill>
              </a:rPr>
              <a:t> Làm chung 2 bài có thể để phần </a:t>
            </a:r>
          </a:p>
          <a:p>
            <a:pPr algn="just"/>
            <a:r>
              <a:rPr lang="en-US" sz="2400" dirty="0" smtClean="0">
                <a:solidFill>
                  <a:srgbClr val="000000"/>
                </a:solidFill>
              </a:rPr>
              <a:t>phân tích rồi chép.</a:t>
            </a:r>
            <a:endParaRPr lang="en-US" sz="240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style.rotation</p:attrName>
                                        </p:attrNameLst>
                                      </p:cBhvr>
                                      <p:tavLst>
                                        <p:tav tm="0">
                                          <p:val>
                                            <p:fltVal val="360"/>
                                          </p:val>
                                        </p:tav>
                                        <p:tav tm="100000">
                                          <p:val>
                                            <p:fltVal val="0"/>
                                          </p:val>
                                        </p:tav>
                                      </p:tavLst>
                                    </p:anim>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iterate type="lt">
                                    <p:tmPct val="10000"/>
                                  </p:iterate>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strVal val="#ppt_w+.3"/>
                                          </p:val>
                                        </p:tav>
                                        <p:tav tm="100000">
                                          <p:val>
                                            <p:strVal val="#ppt_w"/>
                                          </p:val>
                                        </p:tav>
                                      </p:tavLst>
                                    </p:anim>
                                    <p:anim calcmode="lin" valueType="num">
                                      <p:cBhvr>
                                        <p:cTn id="16" dur="500" fill="hold"/>
                                        <p:tgtEl>
                                          <p:spTgt spid="39"/>
                                        </p:tgtEl>
                                        <p:attrNameLst>
                                          <p:attrName>ppt_h</p:attrName>
                                        </p:attrNameLst>
                                      </p:cBhvr>
                                      <p:tavLst>
                                        <p:tav tm="0">
                                          <p:val>
                                            <p:strVal val="#ppt_h"/>
                                          </p:val>
                                        </p:tav>
                                        <p:tav tm="100000">
                                          <p:val>
                                            <p:strVal val="#ppt_h"/>
                                          </p:val>
                                        </p:tav>
                                      </p:tavLst>
                                    </p:anim>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strVal val="#ppt_w+.3"/>
                                          </p:val>
                                        </p:tav>
                                        <p:tav tm="100000">
                                          <p:val>
                                            <p:strVal val="#ppt_w"/>
                                          </p:val>
                                        </p:tav>
                                      </p:tavLst>
                                    </p:anim>
                                    <p:anim calcmode="lin" valueType="num">
                                      <p:cBhvr>
                                        <p:cTn id="29" dur="500" fill="hold"/>
                                        <p:tgtEl>
                                          <p:spTgt spid="7"/>
                                        </p:tgtEl>
                                        <p:attrNameLst>
                                          <p:attrName>ppt_h</p:attrName>
                                        </p:attrNameLst>
                                      </p:cBhvr>
                                      <p:tavLst>
                                        <p:tav tm="0">
                                          <p:val>
                                            <p:strVal val="#ppt_h"/>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iterate type="wd">
                                    <p:tmPct val="10000"/>
                                  </p:iterate>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ppt_w+.3"/>
                                          </p:val>
                                        </p:tav>
                                        <p:tav tm="100000">
                                          <p:val>
                                            <p:strVal val="#ppt_w"/>
                                          </p:val>
                                        </p:tav>
                                      </p:tavLst>
                                    </p:anim>
                                    <p:anim calcmode="lin" valueType="num">
                                      <p:cBhvr>
                                        <p:cTn id="42" dur="500" fill="hold"/>
                                        <p:tgtEl>
                                          <p:spTgt spid="11"/>
                                        </p:tgtEl>
                                        <p:attrNameLst>
                                          <p:attrName>ppt_h</p:attrName>
                                        </p:attrNameLst>
                                      </p:cBhvr>
                                      <p:tavLst>
                                        <p:tav tm="0">
                                          <p:val>
                                            <p:strVal val="#ppt_h"/>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iterate type="wd">
                                    <p:tmPct val="10000"/>
                                  </p:iterate>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ppt_w+.3"/>
                                          </p:val>
                                        </p:tav>
                                        <p:tav tm="100000">
                                          <p:val>
                                            <p:strVal val="#ppt_w"/>
                                          </p:val>
                                        </p:tav>
                                      </p:tavLst>
                                    </p:anim>
                                    <p:anim calcmode="lin" valueType="num">
                                      <p:cBhvr>
                                        <p:cTn id="55" dur="500" fill="hold"/>
                                        <p:tgtEl>
                                          <p:spTgt spid="15"/>
                                        </p:tgtEl>
                                        <p:attrNameLst>
                                          <p:attrName>ppt_h</p:attrName>
                                        </p:attrNameLst>
                                      </p:cBhvr>
                                      <p:tavLst>
                                        <p:tav tm="0">
                                          <p:val>
                                            <p:strVal val="#ppt_h"/>
                                          </p:val>
                                        </p:tav>
                                        <p:tav tm="100000">
                                          <p:val>
                                            <p:strVal val="#ppt_h"/>
                                          </p:val>
                                        </p:tav>
                                      </p:tavLst>
                                    </p:anim>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iterate type="wd">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strVal val="#ppt_w+.3"/>
                                          </p:val>
                                        </p:tav>
                                        <p:tav tm="100000">
                                          <p:val>
                                            <p:strVal val="#ppt_w"/>
                                          </p:val>
                                        </p:tav>
                                      </p:tavLst>
                                    </p:anim>
                                    <p:anim calcmode="lin" valueType="num">
                                      <p:cBhvr>
                                        <p:cTn id="62" dur="500" fill="hold"/>
                                        <p:tgtEl>
                                          <p:spTgt spid="16"/>
                                        </p:tgtEl>
                                        <p:attrNameLst>
                                          <p:attrName>ppt_h</p:attrName>
                                        </p:attrNameLst>
                                      </p:cBhvr>
                                      <p:tavLst>
                                        <p:tav tm="0">
                                          <p:val>
                                            <p:strVal val="#ppt_h"/>
                                          </p:val>
                                        </p:tav>
                                        <p:tav tm="100000">
                                          <p:val>
                                            <p:strVal val="#ppt_h"/>
                                          </p:val>
                                        </p:tav>
                                      </p:tavLst>
                                    </p:anim>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7" grpId="0"/>
      <p:bldP spid="11"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dirty="0" smtClean="0"/>
              <a:t>DÀN BÀI CHUNG</a:t>
            </a:r>
            <a:endParaRPr lang="en-US" dirty="0"/>
          </a:p>
        </p:txBody>
      </p:sp>
      <p:sp>
        <p:nvSpPr>
          <p:cNvPr id="17" name="TextBox 16"/>
          <p:cNvSpPr txBox="1"/>
          <p:nvPr/>
        </p:nvSpPr>
        <p:spPr>
          <a:xfrm>
            <a:off x="304800" y="1542871"/>
            <a:ext cx="5410200" cy="830997"/>
          </a:xfrm>
          <a:prstGeom prst="rect">
            <a:avLst/>
          </a:prstGeom>
          <a:noFill/>
        </p:spPr>
        <p:txBody>
          <a:bodyPr wrap="square" rtlCol="0">
            <a:spAutoFit/>
          </a:bodyPr>
          <a:lstStyle/>
          <a:p>
            <a:pPr algn="just"/>
            <a:r>
              <a:rPr lang="en-US" sz="2400" b="1" u="sng" dirty="0" smtClean="0">
                <a:solidFill>
                  <a:srgbClr val="000000"/>
                </a:solidFill>
              </a:rPr>
              <a:t>Câu </a:t>
            </a:r>
            <a:r>
              <a:rPr lang="en-US" sz="2400" b="1" u="sng" dirty="0" smtClean="0">
                <a:solidFill>
                  <a:srgbClr val="000000"/>
                </a:solidFill>
              </a:rPr>
              <a:t>1 </a:t>
            </a:r>
            <a:r>
              <a:rPr lang="en-US" sz="2400" b="1" u="sng" dirty="0" smtClean="0">
                <a:solidFill>
                  <a:srgbClr val="000000"/>
                </a:solidFill>
              </a:rPr>
              <a:t>:</a:t>
            </a:r>
          </a:p>
          <a:p>
            <a:pPr algn="l"/>
            <a:r>
              <a:rPr lang="en-US" sz="2400" dirty="0" smtClean="0">
                <a:solidFill>
                  <a:srgbClr val="000000"/>
                </a:solidFill>
              </a:rPr>
              <a:t>Rằm xuân lồng lộng trăng soi,</a:t>
            </a:r>
          </a:p>
        </p:txBody>
      </p:sp>
      <p:sp>
        <p:nvSpPr>
          <p:cNvPr id="5" name="TextBox 4"/>
          <p:cNvSpPr txBox="1"/>
          <p:nvPr/>
        </p:nvSpPr>
        <p:spPr>
          <a:xfrm>
            <a:off x="228600" y="2533471"/>
            <a:ext cx="8686800" cy="1200329"/>
          </a:xfrm>
          <a:prstGeom prst="rect">
            <a:avLst/>
          </a:prstGeom>
          <a:noFill/>
        </p:spPr>
        <p:txBody>
          <a:bodyPr wrap="square" rtlCol="0">
            <a:spAutoFit/>
          </a:bodyPr>
          <a:lstStyle/>
          <a:p>
            <a:pPr algn="just"/>
            <a:r>
              <a:rPr lang="en-US" sz="2400" dirty="0" smtClean="0">
                <a:solidFill>
                  <a:srgbClr val="000000"/>
                </a:solidFill>
              </a:rPr>
              <a:t>- Thời điểm : ngày rằm mùa xuân</a:t>
            </a:r>
            <a:endParaRPr lang="en-US" sz="2400" dirty="0" smtClean="0">
              <a:solidFill>
                <a:srgbClr val="000000"/>
              </a:solidFill>
              <a:sym typeface="Wingdings" pitchFamily="2" charset="2"/>
            </a:endParaRPr>
          </a:p>
          <a:p>
            <a:pPr algn="just"/>
            <a:r>
              <a:rPr lang="en-US" sz="2400" dirty="0" smtClean="0">
                <a:solidFill>
                  <a:srgbClr val="000000"/>
                </a:solidFill>
              </a:rPr>
              <a:t>- Từ láy : lồng lộng</a:t>
            </a:r>
          </a:p>
          <a:p>
            <a:pPr algn="just"/>
            <a:r>
              <a:rPr lang="en-US" sz="2400" dirty="0" smtClean="0">
                <a:solidFill>
                  <a:srgbClr val="000000"/>
                </a:solidFill>
                <a:sym typeface="Wingdings" pitchFamily="2" charset="2"/>
              </a:rPr>
              <a:t> Ánh trăng sáng, tròn vành vạnh và đầy đặn nhất.</a:t>
            </a:r>
            <a:endParaRPr lang="en-US" sz="2400" dirty="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385" decel="100000"/>
                                        <p:tgtEl>
                                          <p:spTgt spid="17"/>
                                        </p:tgtEl>
                                      </p:cBhvr>
                                    </p:animEffect>
                                    <p:animScale>
                                      <p:cBhvr>
                                        <p:cTn id="8" dur="385" decel="100000"/>
                                        <p:tgtEl>
                                          <p:spTgt spid="17"/>
                                        </p:tgtEl>
                                      </p:cBhvr>
                                      <p:from x="10000" y="10000"/>
                                      <p:to x="200000" y="450000"/>
                                    </p:animScale>
                                    <p:animScale>
                                      <p:cBhvr>
                                        <p:cTn id="9" dur="615" accel="100000" fill="hold">
                                          <p:stCondLst>
                                            <p:cond delay="385"/>
                                          </p:stCondLst>
                                        </p:cTn>
                                        <p:tgtEl>
                                          <p:spTgt spid="17"/>
                                        </p:tgtEl>
                                      </p:cBhvr>
                                      <p:from x="200000" y="450000"/>
                                      <p:to x="100000" y="100000"/>
                                    </p:animScale>
                                    <p:set>
                                      <p:cBhvr>
                                        <p:cTn id="10" dur="385" fill="hold"/>
                                        <p:tgtEl>
                                          <p:spTgt spid="17"/>
                                        </p:tgtEl>
                                        <p:attrNameLst>
                                          <p:attrName>ppt_x</p:attrName>
                                        </p:attrNameLst>
                                      </p:cBhvr>
                                      <p:to>
                                        <p:strVal val="(0.5)"/>
                                      </p:to>
                                    </p:set>
                                    <p:anim from="(0.5)" to="(#ppt_x)" calcmode="lin" valueType="num">
                                      <p:cBhvr>
                                        <p:cTn id="11" dur="615" accel="100000" fill="hold">
                                          <p:stCondLst>
                                            <p:cond delay="385"/>
                                          </p:stCondLst>
                                        </p:cTn>
                                        <p:tgtEl>
                                          <p:spTgt spid="17"/>
                                        </p:tgtEl>
                                        <p:attrNameLst>
                                          <p:attrName>ppt_x</p:attrName>
                                        </p:attrNameLst>
                                      </p:cBhvr>
                                    </p:anim>
                                    <p:set>
                                      <p:cBhvr>
                                        <p:cTn id="12" dur="385" fill="hold"/>
                                        <p:tgtEl>
                                          <p:spTgt spid="17"/>
                                        </p:tgtEl>
                                        <p:attrNameLst>
                                          <p:attrName>ppt_y</p:attrName>
                                        </p:attrNameLst>
                                      </p:cBhvr>
                                      <p:to>
                                        <p:strVal val="(#ppt_y+0.4)"/>
                                      </p:to>
                                    </p:set>
                                    <p:anim from="(#ppt_y+0.4)" to="(#ppt_y)" calcmode="lin" valueType="num">
                                      <p:cBhvr>
                                        <p:cTn id="13" dur="615" accel="100000" fill="hold">
                                          <p:stCondLst>
                                            <p:cond delay="385"/>
                                          </p:stCondLst>
                                        </p:cTn>
                                        <p:tgtEl>
                                          <p:spTgt spid="1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diamond(i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diamond(in)">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diamond(in)">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4800" y="540603"/>
            <a:ext cx="5943600" cy="830997"/>
          </a:xfrm>
          <a:prstGeom prst="rect">
            <a:avLst/>
          </a:prstGeom>
          <a:noFill/>
        </p:spPr>
        <p:txBody>
          <a:bodyPr wrap="square" rtlCol="0">
            <a:spAutoFit/>
          </a:bodyPr>
          <a:lstStyle/>
          <a:p>
            <a:pPr algn="just"/>
            <a:r>
              <a:rPr lang="en-US" sz="2400" b="1" u="sng" dirty="0" smtClean="0">
                <a:solidFill>
                  <a:srgbClr val="000000"/>
                </a:solidFill>
              </a:rPr>
              <a:t>Câu </a:t>
            </a:r>
            <a:r>
              <a:rPr lang="en-US" sz="2400" b="1" u="sng" dirty="0" smtClean="0">
                <a:solidFill>
                  <a:srgbClr val="000000"/>
                </a:solidFill>
              </a:rPr>
              <a:t>2 </a:t>
            </a:r>
            <a:r>
              <a:rPr lang="en-US" sz="2400" b="1" u="sng" dirty="0" smtClean="0">
                <a:solidFill>
                  <a:srgbClr val="000000"/>
                </a:solidFill>
              </a:rPr>
              <a:t>:</a:t>
            </a:r>
          </a:p>
          <a:p>
            <a:pPr algn="l"/>
            <a:r>
              <a:rPr lang="en-US" sz="2400" dirty="0" smtClean="0">
                <a:solidFill>
                  <a:srgbClr val="000000"/>
                </a:solidFill>
              </a:rPr>
              <a:t>Sông xuân nước lẫn màu trời thêm xuân;</a:t>
            </a:r>
            <a:endParaRPr lang="en-US" sz="2400" dirty="0" smtClean="0">
              <a:solidFill>
                <a:srgbClr val="000000"/>
              </a:solidFill>
            </a:endParaRPr>
          </a:p>
        </p:txBody>
      </p:sp>
      <p:sp>
        <p:nvSpPr>
          <p:cNvPr id="5" name="TextBox 4"/>
          <p:cNvSpPr txBox="1"/>
          <p:nvPr/>
        </p:nvSpPr>
        <p:spPr>
          <a:xfrm>
            <a:off x="228600" y="1447800"/>
            <a:ext cx="8686800" cy="2677656"/>
          </a:xfrm>
          <a:prstGeom prst="rect">
            <a:avLst/>
          </a:prstGeom>
          <a:noFill/>
        </p:spPr>
        <p:txBody>
          <a:bodyPr wrap="square" rtlCol="0">
            <a:spAutoFit/>
          </a:bodyPr>
          <a:lstStyle/>
          <a:p>
            <a:pPr algn="just"/>
            <a:r>
              <a:rPr lang="en-US" sz="2400" dirty="0" smtClean="0">
                <a:solidFill>
                  <a:srgbClr val="000000"/>
                </a:solidFill>
              </a:rPr>
              <a:t>- Điệp từ : xuân</a:t>
            </a:r>
          </a:p>
          <a:p>
            <a:pPr algn="just"/>
            <a:endParaRPr lang="en-US" sz="2400" dirty="0" smtClean="0">
              <a:solidFill>
                <a:srgbClr val="000000"/>
              </a:solidFill>
            </a:endParaRPr>
          </a:p>
          <a:p>
            <a:pPr algn="just">
              <a:buFont typeface="Wingdings"/>
              <a:buChar char="è"/>
            </a:pPr>
            <a:r>
              <a:rPr lang="en-US" sz="2400" dirty="0" smtClean="0">
                <a:solidFill>
                  <a:srgbClr val="000000"/>
                </a:solidFill>
                <a:sym typeface="Wingdings" pitchFamily="2" charset="2"/>
              </a:rPr>
              <a:t> Ánh trăng xuân, trời xuân, sông xuân, nước xuân  </a:t>
            </a:r>
          </a:p>
          <a:p>
            <a:pPr algn="just"/>
            <a:r>
              <a:rPr lang="en-US" sz="2400" dirty="0" smtClean="0">
                <a:solidFill>
                  <a:srgbClr val="000000"/>
                </a:solidFill>
                <a:sym typeface="Wingdings" pitchFamily="2" charset="2"/>
              </a:rPr>
              <a:t>     hòa quyện vào nhau tạo một bức tranh lung linh như </a:t>
            </a:r>
          </a:p>
          <a:p>
            <a:pPr algn="just"/>
            <a:r>
              <a:rPr lang="en-US" sz="2400" dirty="0" smtClean="0">
                <a:solidFill>
                  <a:srgbClr val="000000"/>
                </a:solidFill>
                <a:sym typeface="Wingdings" pitchFamily="2" charset="2"/>
              </a:rPr>
              <a:t> </a:t>
            </a:r>
            <a:r>
              <a:rPr lang="en-US" sz="2400" dirty="0" smtClean="0">
                <a:solidFill>
                  <a:srgbClr val="000000"/>
                </a:solidFill>
                <a:sym typeface="Wingdings" pitchFamily="2" charset="2"/>
              </a:rPr>
              <a:t>    </a:t>
            </a:r>
            <a:r>
              <a:rPr lang="en-US" sz="2400" dirty="0" smtClean="0">
                <a:solidFill>
                  <a:srgbClr val="000000"/>
                </a:solidFill>
                <a:sym typeface="Wingdings" pitchFamily="2" charset="2"/>
              </a:rPr>
              <a:t>chốn bồng lai tiên cảnh.</a:t>
            </a:r>
          </a:p>
          <a:p>
            <a:pPr algn="just">
              <a:buFont typeface="Wingdings"/>
              <a:buChar char="è"/>
            </a:pPr>
            <a:r>
              <a:rPr lang="en-US" sz="2400" dirty="0" smtClean="0">
                <a:solidFill>
                  <a:srgbClr val="000000"/>
                </a:solidFill>
                <a:sym typeface="Wingdings" pitchFamily="2" charset="2"/>
              </a:rPr>
              <a:t> Không gian hữu tình, thơ mộng, </a:t>
            </a:r>
          </a:p>
          <a:p>
            <a:pPr algn="just"/>
            <a:r>
              <a:rPr lang="en-US" sz="2400" dirty="0" smtClean="0">
                <a:solidFill>
                  <a:srgbClr val="000000"/>
                </a:solidFill>
                <a:sym typeface="Wingdings" pitchFamily="2" charset="2"/>
              </a:rPr>
              <a:t> </a:t>
            </a:r>
            <a:r>
              <a:rPr lang="en-US" sz="2400" dirty="0" smtClean="0">
                <a:solidFill>
                  <a:srgbClr val="000000"/>
                </a:solidFill>
                <a:sym typeface="Wingdings" pitchFamily="2" charset="2"/>
              </a:rPr>
              <a:t>    ngập tràn sức sống mùa xuân.</a:t>
            </a:r>
            <a:endParaRPr lang="en-US" sz="2400" dirty="0" smtClean="0">
              <a:solidFill>
                <a:srgbClr val="000000"/>
              </a:solidFill>
            </a:endParaRPr>
          </a:p>
        </p:txBody>
      </p:sp>
      <p:sp>
        <p:nvSpPr>
          <p:cNvPr id="6" name="TextBox 5"/>
          <p:cNvSpPr txBox="1"/>
          <p:nvPr/>
        </p:nvSpPr>
        <p:spPr>
          <a:xfrm>
            <a:off x="228600" y="4191000"/>
            <a:ext cx="8686800" cy="1569660"/>
          </a:xfrm>
          <a:prstGeom prst="rect">
            <a:avLst/>
          </a:prstGeom>
          <a:noFill/>
        </p:spPr>
        <p:txBody>
          <a:bodyPr wrap="square" rtlCol="0">
            <a:spAutoFit/>
          </a:bodyPr>
          <a:lstStyle/>
          <a:p>
            <a:pPr algn="just"/>
            <a:r>
              <a:rPr lang="en-US" sz="2400" dirty="0" smtClean="0">
                <a:solidFill>
                  <a:srgbClr val="000000"/>
                </a:solidFill>
              </a:rPr>
              <a:t>- Để có được những cảm nhận tinh tế ấy, chắc hẳn Bác rất yêu thiên nhiên, đặc biệt là ánh trăng. Người bạn ấy giúp Bác </a:t>
            </a:r>
          </a:p>
          <a:p>
            <a:pPr algn="just"/>
            <a:r>
              <a:rPr lang="en-US" sz="2400" dirty="0" smtClean="0">
                <a:solidFill>
                  <a:srgbClr val="000000"/>
                </a:solidFill>
              </a:rPr>
              <a:t>giải tỏa mọi phiền muộn, quên những khó khăn của cuộc kháng chiến đang diễn ra.</a:t>
            </a:r>
            <a:endParaRPr lang="en-US" sz="2400" dirty="0" smtClean="0">
              <a:solidFill>
                <a:srgbClr val="000000"/>
              </a:solidFill>
            </a:endParaRPr>
          </a:p>
        </p:txBody>
      </p:sp>
      <p:pic>
        <p:nvPicPr>
          <p:cNvPr id="38914" name="Picture 2" descr="http://images1.tuoitre.vn/tianyon/ImageView.aspx?ThumbnailID=19412"/>
          <p:cNvPicPr>
            <a:picLocks noChangeAspect="1" noChangeArrowheads="1"/>
          </p:cNvPicPr>
          <p:nvPr/>
        </p:nvPicPr>
        <p:blipFill>
          <a:blip r:embed="rId2"/>
          <a:srcRect/>
          <a:stretch>
            <a:fillRect/>
          </a:stretch>
        </p:blipFill>
        <p:spPr bwMode="auto">
          <a:xfrm>
            <a:off x="838200" y="1390650"/>
            <a:ext cx="6781800" cy="5086350"/>
          </a:xfrm>
          <a:prstGeom prst="rect">
            <a:avLst/>
          </a:prstGeom>
          <a:noFill/>
        </p:spPr>
      </p:pic>
      <p:pic>
        <p:nvPicPr>
          <p:cNvPr id="38916" name="Picture 4" descr="http://phunumedia.com/uploads/images/canh%20khuya(1).jpg"/>
          <p:cNvPicPr>
            <a:picLocks noChangeAspect="1" noChangeArrowheads="1"/>
          </p:cNvPicPr>
          <p:nvPr/>
        </p:nvPicPr>
        <p:blipFill>
          <a:blip r:embed="rId3"/>
          <a:srcRect/>
          <a:stretch>
            <a:fillRect/>
          </a:stretch>
        </p:blipFill>
        <p:spPr bwMode="auto">
          <a:xfrm>
            <a:off x="838200" y="1396071"/>
            <a:ext cx="6774572" cy="5080929"/>
          </a:xfrm>
          <a:prstGeom prst="rect">
            <a:avLst/>
          </a:prstGeom>
          <a:noFill/>
        </p:spPr>
      </p:pic>
      <p:pic>
        <p:nvPicPr>
          <p:cNvPr id="38918" name="Picture 6" descr="http://www.baohatinh.vn/img/29/t29927.jpg"/>
          <p:cNvPicPr>
            <a:picLocks noChangeAspect="1" noChangeArrowheads="1"/>
          </p:cNvPicPr>
          <p:nvPr/>
        </p:nvPicPr>
        <p:blipFill>
          <a:blip r:embed="rId4"/>
          <a:srcRect/>
          <a:stretch>
            <a:fillRect/>
          </a:stretch>
        </p:blipFill>
        <p:spPr bwMode="auto">
          <a:xfrm>
            <a:off x="838200" y="1371600"/>
            <a:ext cx="6743698" cy="4495800"/>
          </a:xfrm>
          <a:prstGeom prst="rect">
            <a:avLst/>
          </a:prstGeom>
          <a:noFill/>
        </p:spPr>
      </p:pic>
      <p:sp>
        <p:nvSpPr>
          <p:cNvPr id="10" name="TextBox 9"/>
          <p:cNvSpPr txBox="1"/>
          <p:nvPr/>
        </p:nvSpPr>
        <p:spPr>
          <a:xfrm>
            <a:off x="533400" y="5770267"/>
            <a:ext cx="7162800" cy="830997"/>
          </a:xfrm>
          <a:prstGeom prst="rect">
            <a:avLst/>
          </a:prstGeom>
          <a:noFill/>
        </p:spPr>
        <p:txBody>
          <a:bodyPr wrap="square" rtlCol="0">
            <a:spAutoFit/>
          </a:bodyPr>
          <a:lstStyle/>
          <a:p>
            <a:pPr algn="ctr"/>
            <a:r>
              <a:rPr lang="en-US" sz="2400" b="1" dirty="0" smtClean="0">
                <a:solidFill>
                  <a:srgbClr val="FF0000"/>
                </a:solidFill>
              </a:rPr>
              <a:t>* SO SÁNH HÌNH ẢNH TRĂNG </a:t>
            </a:r>
          </a:p>
          <a:p>
            <a:pPr algn="ctr"/>
            <a:r>
              <a:rPr lang="en-US" sz="2400" b="1" dirty="0" smtClean="0">
                <a:solidFill>
                  <a:srgbClr val="FF0000"/>
                </a:solidFill>
              </a:rPr>
              <a:t>TRONG THƠ BÁC VỚI CÁC NHÀ THƠ </a:t>
            </a:r>
            <a:r>
              <a:rPr lang="en-US" sz="2400" b="1" dirty="0" smtClean="0">
                <a:solidFill>
                  <a:srgbClr val="FF0000"/>
                </a:solidFill>
              </a:rPr>
              <a:t>KHÁC</a:t>
            </a:r>
            <a:endParaRPr 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385" decel="100000"/>
                                        <p:tgtEl>
                                          <p:spTgt spid="17"/>
                                        </p:tgtEl>
                                      </p:cBhvr>
                                    </p:animEffect>
                                    <p:animScale>
                                      <p:cBhvr>
                                        <p:cTn id="8" dur="385" decel="100000"/>
                                        <p:tgtEl>
                                          <p:spTgt spid="17"/>
                                        </p:tgtEl>
                                      </p:cBhvr>
                                      <p:from x="10000" y="10000"/>
                                      <p:to x="200000" y="450000"/>
                                    </p:animScale>
                                    <p:animScale>
                                      <p:cBhvr>
                                        <p:cTn id="9" dur="615" accel="100000" fill="hold">
                                          <p:stCondLst>
                                            <p:cond delay="385"/>
                                          </p:stCondLst>
                                        </p:cTn>
                                        <p:tgtEl>
                                          <p:spTgt spid="17"/>
                                        </p:tgtEl>
                                      </p:cBhvr>
                                      <p:from x="200000" y="450000"/>
                                      <p:to x="100000" y="100000"/>
                                    </p:animScale>
                                    <p:set>
                                      <p:cBhvr>
                                        <p:cTn id="10" dur="385" fill="hold"/>
                                        <p:tgtEl>
                                          <p:spTgt spid="17"/>
                                        </p:tgtEl>
                                        <p:attrNameLst>
                                          <p:attrName>ppt_x</p:attrName>
                                        </p:attrNameLst>
                                      </p:cBhvr>
                                      <p:to>
                                        <p:strVal val="(0.5)"/>
                                      </p:to>
                                    </p:set>
                                    <p:anim from="(0.5)" to="(#ppt_x)" calcmode="lin" valueType="num">
                                      <p:cBhvr>
                                        <p:cTn id="11" dur="615" accel="100000" fill="hold">
                                          <p:stCondLst>
                                            <p:cond delay="385"/>
                                          </p:stCondLst>
                                        </p:cTn>
                                        <p:tgtEl>
                                          <p:spTgt spid="17"/>
                                        </p:tgtEl>
                                        <p:attrNameLst>
                                          <p:attrName>ppt_x</p:attrName>
                                        </p:attrNameLst>
                                      </p:cBhvr>
                                    </p:anim>
                                    <p:set>
                                      <p:cBhvr>
                                        <p:cTn id="12" dur="385" fill="hold"/>
                                        <p:tgtEl>
                                          <p:spTgt spid="17"/>
                                        </p:tgtEl>
                                        <p:attrNameLst>
                                          <p:attrName>ppt_y</p:attrName>
                                        </p:attrNameLst>
                                      </p:cBhvr>
                                      <p:to>
                                        <p:strVal val="(#ppt_y+0.4)"/>
                                      </p:to>
                                    </p:set>
                                    <p:anim from="(#ppt_y+0.4)" to="(#ppt_y)" calcmode="lin" valueType="num">
                                      <p:cBhvr>
                                        <p:cTn id="13" dur="615" accel="100000" fill="hold">
                                          <p:stCondLst>
                                            <p:cond delay="385"/>
                                          </p:stCondLst>
                                        </p:cTn>
                                        <p:tgtEl>
                                          <p:spTgt spid="1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8914"/>
                                        </p:tgtEl>
                                        <p:attrNameLst>
                                          <p:attrName>style.visibility</p:attrName>
                                        </p:attrNameLst>
                                      </p:cBhvr>
                                      <p:to>
                                        <p:strVal val="visible"/>
                                      </p:to>
                                    </p:set>
                                    <p:animEffect transition="in" filter="fade">
                                      <p:cBhvr>
                                        <p:cTn id="18" dur="500"/>
                                        <p:tgtEl>
                                          <p:spTgt spid="38914"/>
                                        </p:tgtEl>
                                      </p:cBhvr>
                                    </p:animEffect>
                                    <p:anim calcmode="lin" valueType="num">
                                      <p:cBhvr>
                                        <p:cTn id="19" dur="500" fill="hold"/>
                                        <p:tgtEl>
                                          <p:spTgt spid="38914"/>
                                        </p:tgtEl>
                                        <p:attrNameLst>
                                          <p:attrName>ppt_x</p:attrName>
                                        </p:attrNameLst>
                                      </p:cBhvr>
                                      <p:tavLst>
                                        <p:tav tm="0">
                                          <p:val>
                                            <p:strVal val="#ppt_x"/>
                                          </p:val>
                                        </p:tav>
                                        <p:tav tm="100000">
                                          <p:val>
                                            <p:strVal val="#ppt_x"/>
                                          </p:val>
                                        </p:tav>
                                      </p:tavLst>
                                    </p:anim>
                                    <p:anim calcmode="lin" valueType="num">
                                      <p:cBhvr>
                                        <p:cTn id="20" dur="500" fill="hold"/>
                                        <p:tgtEl>
                                          <p:spTgt spid="389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89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38916"/>
                                        </p:tgtEl>
                                        <p:attrNameLst>
                                          <p:attrName>style.visibility</p:attrName>
                                        </p:attrNameLst>
                                      </p:cBhvr>
                                      <p:to>
                                        <p:strVal val="visible"/>
                                      </p:to>
                                    </p:set>
                                    <p:animEffect transition="in" filter="fade">
                                      <p:cBhvr>
                                        <p:cTn id="25" dur="1000"/>
                                        <p:tgtEl>
                                          <p:spTgt spid="38916"/>
                                        </p:tgtEl>
                                      </p:cBhvr>
                                    </p:animEffect>
                                    <p:anim calcmode="lin" valueType="num">
                                      <p:cBhvr>
                                        <p:cTn id="26" dur="1000" fill="hold"/>
                                        <p:tgtEl>
                                          <p:spTgt spid="38916"/>
                                        </p:tgtEl>
                                        <p:attrNameLst>
                                          <p:attrName>style.rotation</p:attrName>
                                        </p:attrNameLst>
                                      </p:cBhvr>
                                      <p:tavLst>
                                        <p:tav tm="0">
                                          <p:val>
                                            <p:fltVal val="720"/>
                                          </p:val>
                                        </p:tav>
                                        <p:tav tm="100000">
                                          <p:val>
                                            <p:fltVal val="0"/>
                                          </p:val>
                                        </p:tav>
                                      </p:tavLst>
                                    </p:anim>
                                    <p:anim calcmode="lin" valueType="num">
                                      <p:cBhvr>
                                        <p:cTn id="27" dur="1000" fill="hold"/>
                                        <p:tgtEl>
                                          <p:spTgt spid="38916"/>
                                        </p:tgtEl>
                                        <p:attrNameLst>
                                          <p:attrName>ppt_h</p:attrName>
                                        </p:attrNameLst>
                                      </p:cBhvr>
                                      <p:tavLst>
                                        <p:tav tm="0">
                                          <p:val>
                                            <p:fltVal val="0"/>
                                          </p:val>
                                        </p:tav>
                                        <p:tav tm="100000">
                                          <p:val>
                                            <p:strVal val="#ppt_h"/>
                                          </p:val>
                                        </p:tav>
                                      </p:tavLst>
                                    </p:anim>
                                    <p:anim calcmode="lin" valueType="num">
                                      <p:cBhvr>
                                        <p:cTn id="28" dur="1000" fill="hold"/>
                                        <p:tgtEl>
                                          <p:spTgt spid="38916"/>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3891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38918"/>
                                        </p:tgtEl>
                                        <p:attrNameLst>
                                          <p:attrName>style.visibility</p:attrName>
                                        </p:attrNameLst>
                                      </p:cBhvr>
                                      <p:to>
                                        <p:strVal val="visible"/>
                                      </p:to>
                                    </p:set>
                                    <p:anim calcmode="lin" valueType="num">
                                      <p:cBhvr>
                                        <p:cTn id="33" dur="250" decel="50000" fill="hold">
                                          <p:stCondLst>
                                            <p:cond delay="0"/>
                                          </p:stCondLst>
                                        </p:cTn>
                                        <p:tgtEl>
                                          <p:spTgt spid="38918"/>
                                        </p:tgtEl>
                                        <p:attrNameLst>
                                          <p:attrName>style.rotation</p:attrName>
                                        </p:attrNameLst>
                                      </p:cBhvr>
                                      <p:tavLst>
                                        <p:tav tm="0">
                                          <p:val>
                                            <p:fltVal val="-90"/>
                                          </p:val>
                                        </p:tav>
                                        <p:tav tm="100000">
                                          <p:val>
                                            <p:fltVal val="0"/>
                                          </p:val>
                                        </p:tav>
                                      </p:tavLst>
                                    </p:anim>
                                    <p:anim calcmode="lin" valueType="num">
                                      <p:cBhvr>
                                        <p:cTn id="34" dur="250" decel="50000" fill="hold">
                                          <p:stCondLst>
                                            <p:cond delay="0"/>
                                          </p:stCondLst>
                                        </p:cTn>
                                        <p:tgtEl>
                                          <p:spTgt spid="38918"/>
                                        </p:tgtEl>
                                        <p:attrNameLst>
                                          <p:attrName>ppt_w</p:attrName>
                                        </p:attrNameLst>
                                      </p:cBhvr>
                                      <p:tavLst>
                                        <p:tav tm="0">
                                          <p:val>
                                            <p:strVal val="#ppt_w"/>
                                          </p:val>
                                        </p:tav>
                                        <p:tav tm="100000">
                                          <p:val>
                                            <p:strVal val="#ppt_w*.05"/>
                                          </p:val>
                                        </p:tav>
                                      </p:tavLst>
                                    </p:anim>
                                    <p:anim calcmode="lin" valueType="num">
                                      <p:cBhvr>
                                        <p:cTn id="35" dur="250" accel="50000" fill="hold">
                                          <p:stCondLst>
                                            <p:cond delay="250"/>
                                          </p:stCondLst>
                                        </p:cTn>
                                        <p:tgtEl>
                                          <p:spTgt spid="38918"/>
                                        </p:tgtEl>
                                        <p:attrNameLst>
                                          <p:attrName>ppt_w</p:attrName>
                                        </p:attrNameLst>
                                      </p:cBhvr>
                                      <p:tavLst>
                                        <p:tav tm="0">
                                          <p:val>
                                            <p:strVal val="#ppt_w*.05"/>
                                          </p:val>
                                        </p:tav>
                                        <p:tav tm="100000">
                                          <p:val>
                                            <p:strVal val="#ppt_w"/>
                                          </p:val>
                                        </p:tav>
                                      </p:tavLst>
                                    </p:anim>
                                    <p:anim calcmode="lin" valueType="num">
                                      <p:cBhvr>
                                        <p:cTn id="36" dur="500" fill="hold"/>
                                        <p:tgtEl>
                                          <p:spTgt spid="38918"/>
                                        </p:tgtEl>
                                        <p:attrNameLst>
                                          <p:attrName>ppt_h</p:attrName>
                                        </p:attrNameLst>
                                      </p:cBhvr>
                                      <p:tavLst>
                                        <p:tav tm="0">
                                          <p:val>
                                            <p:strVal val="#ppt_h"/>
                                          </p:val>
                                        </p:tav>
                                        <p:tav tm="100000">
                                          <p:val>
                                            <p:strVal val="#ppt_h"/>
                                          </p:val>
                                        </p:tav>
                                      </p:tavLst>
                                    </p:anim>
                                    <p:anim calcmode="lin" valueType="num">
                                      <p:cBhvr>
                                        <p:cTn id="37" dur="250" decel="50000" fill="hold">
                                          <p:stCondLst>
                                            <p:cond delay="0"/>
                                          </p:stCondLst>
                                        </p:cTn>
                                        <p:tgtEl>
                                          <p:spTgt spid="38918"/>
                                        </p:tgtEl>
                                        <p:attrNameLst>
                                          <p:attrName>ppt_x</p:attrName>
                                        </p:attrNameLst>
                                      </p:cBhvr>
                                      <p:tavLst>
                                        <p:tav tm="0">
                                          <p:val>
                                            <p:strVal val="#ppt_x+.4"/>
                                          </p:val>
                                        </p:tav>
                                        <p:tav tm="100000">
                                          <p:val>
                                            <p:strVal val="#ppt_x"/>
                                          </p:val>
                                        </p:tav>
                                      </p:tavLst>
                                    </p:anim>
                                    <p:anim calcmode="lin" valueType="num">
                                      <p:cBhvr>
                                        <p:cTn id="38" dur="250" decel="50000" fill="hold">
                                          <p:stCondLst>
                                            <p:cond delay="0"/>
                                          </p:stCondLst>
                                        </p:cTn>
                                        <p:tgtEl>
                                          <p:spTgt spid="38918"/>
                                        </p:tgtEl>
                                        <p:attrNameLst>
                                          <p:attrName>ppt_y</p:attrName>
                                        </p:attrNameLst>
                                      </p:cBhvr>
                                      <p:tavLst>
                                        <p:tav tm="0">
                                          <p:val>
                                            <p:strVal val="#ppt_y-.2"/>
                                          </p:val>
                                        </p:tav>
                                        <p:tav tm="100000">
                                          <p:val>
                                            <p:strVal val="#ppt_y+.1"/>
                                          </p:val>
                                        </p:tav>
                                      </p:tavLst>
                                    </p:anim>
                                    <p:anim calcmode="lin" valueType="num">
                                      <p:cBhvr>
                                        <p:cTn id="39" dur="250" accel="50000" fill="hold">
                                          <p:stCondLst>
                                            <p:cond delay="250"/>
                                          </p:stCondLst>
                                        </p:cTn>
                                        <p:tgtEl>
                                          <p:spTgt spid="38918"/>
                                        </p:tgtEl>
                                        <p:attrNameLst>
                                          <p:attrName>ppt_y</p:attrName>
                                        </p:attrNameLst>
                                      </p:cBhvr>
                                      <p:tavLst>
                                        <p:tav tm="0">
                                          <p:val>
                                            <p:strVal val="#ppt_y+.1"/>
                                          </p:val>
                                        </p:tav>
                                        <p:tav tm="100000">
                                          <p:val>
                                            <p:strVal val="#ppt_y"/>
                                          </p:val>
                                        </p:tav>
                                      </p:tavLst>
                                    </p:anim>
                                    <p:animEffect transition="in" filter="fade">
                                      <p:cBhvr>
                                        <p:cTn id="40" dur="500" decel="50000">
                                          <p:stCondLst>
                                            <p:cond delay="0"/>
                                          </p:stCondLst>
                                        </p:cTn>
                                        <p:tgtEl>
                                          <p:spTgt spid="38918"/>
                                        </p:tgtEl>
                                      </p:cBhvr>
                                    </p:animEffect>
                                  </p:childTnLst>
                                  <p:subTnLst>
                                    <p:set>
                                      <p:cBhvr override="childStyle">
                                        <p:cTn dur="1" fill="hold" display="0" masterRel="nextClick" afterEffect="1"/>
                                        <p:tgtEl>
                                          <p:spTgt spid="38918"/>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diamond(in)">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diamond(in)">
                                      <p:cBhvr>
                                        <p:cTn id="50" dur="500"/>
                                        <p:tgtEl>
                                          <p:spTgt spid="5">
                                            <p:txEl>
                                              <p:pRg st="2" end="2"/>
                                            </p:txEl>
                                          </p:spTgt>
                                        </p:tgtEl>
                                      </p:cBhvr>
                                    </p:animEffect>
                                  </p:childTnLst>
                                </p:cTn>
                              </p:par>
                              <p:par>
                                <p:cTn id="51" presetID="8" presetClass="entr" presetSubtype="16" fill="hold" nodeType="with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diamond(in)">
                                      <p:cBhvr>
                                        <p:cTn id="53" dur="500"/>
                                        <p:tgtEl>
                                          <p:spTgt spid="5">
                                            <p:txEl>
                                              <p:pRg st="3" end="3"/>
                                            </p:txEl>
                                          </p:spTgt>
                                        </p:tgtEl>
                                      </p:cBhvr>
                                    </p:animEffect>
                                  </p:childTnLst>
                                </p:cTn>
                              </p:par>
                              <p:par>
                                <p:cTn id="54" presetID="8" presetClass="entr" presetSubtype="16" fill="hold" nodeType="with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diamond(in)">
                                      <p:cBhvr>
                                        <p:cTn id="56" dur="500"/>
                                        <p:tgtEl>
                                          <p:spTgt spid="5">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diamond(in)">
                                      <p:cBhvr>
                                        <p:cTn id="61" dur="500"/>
                                        <p:tgtEl>
                                          <p:spTgt spid="5">
                                            <p:txEl>
                                              <p:pRg st="5" end="5"/>
                                            </p:txEl>
                                          </p:spTgt>
                                        </p:tgtEl>
                                      </p:cBhvr>
                                    </p:animEffect>
                                  </p:childTnLst>
                                </p:cTn>
                              </p:par>
                              <p:par>
                                <p:cTn id="62" presetID="8" presetClass="entr" presetSubtype="16" fill="hold" nodeType="with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Effect transition="in" filter="diamond(in)">
                                      <p:cBhvr>
                                        <p:cTn id="64" dur="500"/>
                                        <p:tgtEl>
                                          <p:spTgt spid="5">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nodeType="click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diamond(in)">
                                      <p:cBhvr>
                                        <p:cTn id="69" dur="500"/>
                                        <p:tgtEl>
                                          <p:spTgt spid="6">
                                            <p:txEl>
                                              <p:pRg st="0" end="0"/>
                                            </p:txEl>
                                          </p:spTgt>
                                        </p:tgtEl>
                                      </p:cBhvr>
                                    </p:animEffect>
                                  </p:childTnLst>
                                </p:cTn>
                              </p:par>
                              <p:par>
                                <p:cTn id="70" presetID="8" presetClass="entr" presetSubtype="16" fill="hold" nodeType="withEffect">
                                  <p:stCondLst>
                                    <p:cond delay="0"/>
                                  </p:stCondLst>
                                  <p:childTnLst>
                                    <p:set>
                                      <p:cBhvr>
                                        <p:cTn id="71" dur="1" fill="hold">
                                          <p:stCondLst>
                                            <p:cond delay="0"/>
                                          </p:stCondLst>
                                        </p:cTn>
                                        <p:tgtEl>
                                          <p:spTgt spid="6">
                                            <p:txEl>
                                              <p:pRg st="1" end="1"/>
                                            </p:txEl>
                                          </p:spTgt>
                                        </p:tgtEl>
                                        <p:attrNameLst>
                                          <p:attrName>style.visibility</p:attrName>
                                        </p:attrNameLst>
                                      </p:cBhvr>
                                      <p:to>
                                        <p:strVal val="visible"/>
                                      </p:to>
                                    </p:set>
                                    <p:animEffect transition="in" filter="diamond(in)">
                                      <p:cBhvr>
                                        <p:cTn id="72" dur="500"/>
                                        <p:tgtEl>
                                          <p:spTgt spid="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edge">
                                      <p:cBhvr>
                                        <p:cTn id="7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4800" y="1912203"/>
            <a:ext cx="5410200" cy="830997"/>
          </a:xfrm>
          <a:prstGeom prst="rect">
            <a:avLst/>
          </a:prstGeom>
          <a:noFill/>
        </p:spPr>
        <p:txBody>
          <a:bodyPr wrap="square" rtlCol="0">
            <a:spAutoFit/>
          </a:bodyPr>
          <a:lstStyle/>
          <a:p>
            <a:pPr algn="just"/>
            <a:r>
              <a:rPr lang="en-US" sz="2400" b="1" u="sng" dirty="0" smtClean="0">
                <a:solidFill>
                  <a:srgbClr val="000000"/>
                </a:solidFill>
              </a:rPr>
              <a:t>Câu </a:t>
            </a:r>
            <a:r>
              <a:rPr lang="en-US" sz="2400" b="1" u="sng" dirty="0" smtClean="0">
                <a:solidFill>
                  <a:srgbClr val="000000"/>
                </a:solidFill>
              </a:rPr>
              <a:t>3 </a:t>
            </a:r>
            <a:r>
              <a:rPr lang="en-US" sz="2400" b="1" u="sng" dirty="0" smtClean="0">
                <a:solidFill>
                  <a:srgbClr val="000000"/>
                </a:solidFill>
              </a:rPr>
              <a:t>:</a:t>
            </a:r>
          </a:p>
          <a:p>
            <a:pPr algn="l"/>
            <a:r>
              <a:rPr lang="en-US" sz="2400" dirty="0" smtClean="0">
                <a:solidFill>
                  <a:srgbClr val="000000"/>
                </a:solidFill>
              </a:rPr>
              <a:t>Giữa dòng bàn bạc việc quân,</a:t>
            </a:r>
            <a:endParaRPr lang="en-US" sz="2400" dirty="0" smtClean="0">
              <a:solidFill>
                <a:srgbClr val="000000"/>
              </a:solidFill>
            </a:endParaRPr>
          </a:p>
        </p:txBody>
      </p:sp>
      <p:sp>
        <p:nvSpPr>
          <p:cNvPr id="5" name="TextBox 4"/>
          <p:cNvSpPr txBox="1"/>
          <p:nvPr/>
        </p:nvSpPr>
        <p:spPr>
          <a:xfrm>
            <a:off x="228600" y="3055203"/>
            <a:ext cx="8686800" cy="1200329"/>
          </a:xfrm>
          <a:prstGeom prst="rect">
            <a:avLst/>
          </a:prstGeom>
          <a:noFill/>
        </p:spPr>
        <p:txBody>
          <a:bodyPr wrap="square" rtlCol="0">
            <a:spAutoFit/>
          </a:bodyPr>
          <a:lstStyle/>
          <a:p>
            <a:pPr algn="just"/>
            <a:r>
              <a:rPr lang="en-US" sz="2400" dirty="0" smtClean="0">
                <a:solidFill>
                  <a:srgbClr val="000000"/>
                </a:solidFill>
              </a:rPr>
              <a:t>- Nếu chỉ đọc 02 câu đầu, ta cứ ngỡ Bác ung dung ngắm trăng, thả hồn cùng thiên nhiên. Nhưng đến câu 03, nhà thơ HCM đã trở thành người chiến sĩ bận lo việc nước. </a:t>
            </a:r>
            <a:endParaRPr lang="en-US" sz="2400" dirty="0" smtClean="0">
              <a:solidFill>
                <a:srgbClr val="000000"/>
              </a:solidFill>
            </a:endParaRPr>
          </a:p>
        </p:txBody>
      </p:sp>
      <p:sp>
        <p:nvSpPr>
          <p:cNvPr id="7" name="TextBox 6"/>
          <p:cNvSpPr txBox="1"/>
          <p:nvPr/>
        </p:nvSpPr>
        <p:spPr>
          <a:xfrm>
            <a:off x="228600" y="4350603"/>
            <a:ext cx="8686800" cy="830997"/>
          </a:xfrm>
          <a:prstGeom prst="rect">
            <a:avLst/>
          </a:prstGeom>
          <a:noFill/>
        </p:spPr>
        <p:txBody>
          <a:bodyPr wrap="square" rtlCol="0">
            <a:spAutoFit/>
          </a:bodyPr>
          <a:lstStyle/>
          <a:p>
            <a:pPr algn="just"/>
            <a:r>
              <a:rPr lang="en-US" sz="2400" dirty="0" smtClean="0">
                <a:solidFill>
                  <a:srgbClr val="000000"/>
                </a:solidFill>
              </a:rPr>
              <a:t>- Cuộc họp bí mật diễn ra trên một chiếc thuyền giữa dòng sông trong màn đêm thanh tĩnh.</a:t>
            </a:r>
            <a:endParaRPr lang="en-US" sz="2400" dirty="0" smtClean="0">
              <a:solidFill>
                <a:srgbClr val="000000"/>
              </a:solidFill>
            </a:endParaRPr>
          </a:p>
        </p:txBody>
      </p:sp>
      <p:pic>
        <p:nvPicPr>
          <p:cNvPr id="39938" name="Picture 2" descr="http://www.baicamoi.com/wp-content/uploads/images548.jpg"/>
          <p:cNvPicPr>
            <a:picLocks noChangeAspect="1" noChangeArrowheads="1"/>
          </p:cNvPicPr>
          <p:nvPr/>
        </p:nvPicPr>
        <p:blipFill>
          <a:blip r:embed="rId2"/>
          <a:srcRect/>
          <a:stretch>
            <a:fillRect/>
          </a:stretch>
        </p:blipFill>
        <p:spPr bwMode="auto">
          <a:xfrm>
            <a:off x="6019800" y="76199"/>
            <a:ext cx="2752725" cy="294300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385" decel="100000"/>
                                        <p:tgtEl>
                                          <p:spTgt spid="17"/>
                                        </p:tgtEl>
                                      </p:cBhvr>
                                    </p:animEffect>
                                    <p:animScale>
                                      <p:cBhvr>
                                        <p:cTn id="8" dur="385" decel="100000"/>
                                        <p:tgtEl>
                                          <p:spTgt spid="17"/>
                                        </p:tgtEl>
                                      </p:cBhvr>
                                      <p:from x="10000" y="10000"/>
                                      <p:to x="200000" y="450000"/>
                                    </p:animScale>
                                    <p:animScale>
                                      <p:cBhvr>
                                        <p:cTn id="9" dur="615" accel="100000" fill="hold">
                                          <p:stCondLst>
                                            <p:cond delay="385"/>
                                          </p:stCondLst>
                                        </p:cTn>
                                        <p:tgtEl>
                                          <p:spTgt spid="17"/>
                                        </p:tgtEl>
                                      </p:cBhvr>
                                      <p:from x="200000" y="450000"/>
                                      <p:to x="100000" y="100000"/>
                                    </p:animScale>
                                    <p:set>
                                      <p:cBhvr>
                                        <p:cTn id="10" dur="385" fill="hold"/>
                                        <p:tgtEl>
                                          <p:spTgt spid="17"/>
                                        </p:tgtEl>
                                        <p:attrNameLst>
                                          <p:attrName>ppt_x</p:attrName>
                                        </p:attrNameLst>
                                      </p:cBhvr>
                                      <p:to>
                                        <p:strVal val="(0.5)"/>
                                      </p:to>
                                    </p:set>
                                    <p:anim from="(0.5)" to="(#ppt_x)" calcmode="lin" valueType="num">
                                      <p:cBhvr>
                                        <p:cTn id="11" dur="615" accel="100000" fill="hold">
                                          <p:stCondLst>
                                            <p:cond delay="385"/>
                                          </p:stCondLst>
                                        </p:cTn>
                                        <p:tgtEl>
                                          <p:spTgt spid="17"/>
                                        </p:tgtEl>
                                        <p:attrNameLst>
                                          <p:attrName>ppt_x</p:attrName>
                                        </p:attrNameLst>
                                      </p:cBhvr>
                                    </p:anim>
                                    <p:set>
                                      <p:cBhvr>
                                        <p:cTn id="12" dur="385" fill="hold"/>
                                        <p:tgtEl>
                                          <p:spTgt spid="17"/>
                                        </p:tgtEl>
                                        <p:attrNameLst>
                                          <p:attrName>ppt_y</p:attrName>
                                        </p:attrNameLst>
                                      </p:cBhvr>
                                      <p:to>
                                        <p:strVal val="(#ppt_y+0.4)"/>
                                      </p:to>
                                    </p:set>
                                    <p:anim from="(#ppt_y+0.4)" to="(#ppt_y)" calcmode="lin" valueType="num">
                                      <p:cBhvr>
                                        <p:cTn id="13" dur="615" accel="100000" fill="hold">
                                          <p:stCondLst>
                                            <p:cond delay="385"/>
                                          </p:stCondLst>
                                        </p:cTn>
                                        <p:tgtEl>
                                          <p:spTgt spid="17"/>
                                        </p:tgtEl>
                                        <p:attrNameLst>
                                          <p:attrName>ppt_y</p:attrName>
                                        </p:attrNameLst>
                                      </p:cBhvr>
                                    </p:anim>
                                  </p:childTnLst>
                                </p:cTn>
                              </p:par>
                              <p:par>
                                <p:cTn id="14" presetID="54" presetClass="entr" presetSubtype="0" accel="100000" fill="hold" nodeType="withEffect">
                                  <p:stCondLst>
                                    <p:cond delay="0"/>
                                  </p:stCondLst>
                                  <p:childTnLst>
                                    <p:set>
                                      <p:cBhvr>
                                        <p:cTn id="15" dur="1" fill="hold">
                                          <p:stCondLst>
                                            <p:cond delay="0"/>
                                          </p:stCondLst>
                                        </p:cTn>
                                        <p:tgtEl>
                                          <p:spTgt spid="39938"/>
                                        </p:tgtEl>
                                        <p:attrNameLst>
                                          <p:attrName>style.visibility</p:attrName>
                                        </p:attrNameLst>
                                      </p:cBhvr>
                                      <p:to>
                                        <p:strVal val="visible"/>
                                      </p:to>
                                    </p:set>
                                    <p:anim calcmode="lin" valueType="num">
                                      <p:cBhvr>
                                        <p:cTn id="16" dur="500" fill="hold"/>
                                        <p:tgtEl>
                                          <p:spTgt spid="39938"/>
                                        </p:tgtEl>
                                        <p:attrNameLst>
                                          <p:attrName>ppt_w</p:attrName>
                                        </p:attrNameLst>
                                      </p:cBhvr>
                                      <p:tavLst>
                                        <p:tav tm="0">
                                          <p:val>
                                            <p:strVal val="#ppt_w*0.05"/>
                                          </p:val>
                                        </p:tav>
                                        <p:tav tm="100000">
                                          <p:val>
                                            <p:strVal val="#ppt_w"/>
                                          </p:val>
                                        </p:tav>
                                      </p:tavLst>
                                    </p:anim>
                                    <p:anim calcmode="lin" valueType="num">
                                      <p:cBhvr>
                                        <p:cTn id="17" dur="500" fill="hold"/>
                                        <p:tgtEl>
                                          <p:spTgt spid="39938"/>
                                        </p:tgtEl>
                                        <p:attrNameLst>
                                          <p:attrName>ppt_h</p:attrName>
                                        </p:attrNameLst>
                                      </p:cBhvr>
                                      <p:tavLst>
                                        <p:tav tm="0">
                                          <p:val>
                                            <p:strVal val="#ppt_h"/>
                                          </p:val>
                                        </p:tav>
                                        <p:tav tm="100000">
                                          <p:val>
                                            <p:strVal val="#ppt_h"/>
                                          </p:val>
                                        </p:tav>
                                      </p:tavLst>
                                    </p:anim>
                                    <p:anim calcmode="lin" valueType="num">
                                      <p:cBhvr>
                                        <p:cTn id="18" dur="500" fill="hold"/>
                                        <p:tgtEl>
                                          <p:spTgt spid="39938"/>
                                        </p:tgtEl>
                                        <p:attrNameLst>
                                          <p:attrName>ppt_x</p:attrName>
                                        </p:attrNameLst>
                                      </p:cBhvr>
                                      <p:tavLst>
                                        <p:tav tm="0">
                                          <p:val>
                                            <p:strVal val="#ppt_x-.2"/>
                                          </p:val>
                                        </p:tav>
                                        <p:tav tm="100000">
                                          <p:val>
                                            <p:strVal val="#ppt_x"/>
                                          </p:val>
                                        </p:tav>
                                      </p:tavLst>
                                    </p:anim>
                                    <p:anim calcmode="lin" valueType="num">
                                      <p:cBhvr>
                                        <p:cTn id="19" dur="500" fill="hold"/>
                                        <p:tgtEl>
                                          <p:spTgt spid="39938"/>
                                        </p:tgtEl>
                                        <p:attrNameLst>
                                          <p:attrName>ppt_y</p:attrName>
                                        </p:attrNameLst>
                                      </p:cBhvr>
                                      <p:tavLst>
                                        <p:tav tm="0">
                                          <p:val>
                                            <p:strVal val="#ppt_y"/>
                                          </p:val>
                                        </p:tav>
                                        <p:tav tm="100000">
                                          <p:val>
                                            <p:strVal val="#ppt_y"/>
                                          </p:val>
                                        </p:tav>
                                      </p:tavLst>
                                    </p:anim>
                                    <p:animEffect transition="in" filter="fade">
                                      <p:cBhvr>
                                        <p:cTn id="20" dur="500"/>
                                        <p:tgtEl>
                                          <p:spTgt spid="39938"/>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diamond(in)">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diamond(in)">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26403"/>
            <a:ext cx="6019800" cy="830997"/>
          </a:xfrm>
          <a:prstGeom prst="rect">
            <a:avLst/>
          </a:prstGeom>
          <a:noFill/>
        </p:spPr>
        <p:txBody>
          <a:bodyPr wrap="square" rtlCol="0">
            <a:spAutoFit/>
          </a:bodyPr>
          <a:lstStyle/>
          <a:p>
            <a:pPr algn="just"/>
            <a:r>
              <a:rPr lang="en-US" sz="2400" b="1" u="sng" dirty="0" smtClean="0">
                <a:solidFill>
                  <a:srgbClr val="000000"/>
                </a:solidFill>
              </a:rPr>
              <a:t>Câu </a:t>
            </a:r>
            <a:r>
              <a:rPr lang="en-US" sz="2400" b="1" u="sng" dirty="0" smtClean="0">
                <a:solidFill>
                  <a:srgbClr val="000000"/>
                </a:solidFill>
              </a:rPr>
              <a:t>4 </a:t>
            </a:r>
            <a:r>
              <a:rPr lang="en-US" sz="2400" b="1" u="sng" dirty="0" smtClean="0">
                <a:solidFill>
                  <a:srgbClr val="000000"/>
                </a:solidFill>
              </a:rPr>
              <a:t>:</a:t>
            </a:r>
          </a:p>
          <a:p>
            <a:pPr algn="l"/>
            <a:r>
              <a:rPr lang="en-US" sz="2400" dirty="0" smtClean="0">
                <a:solidFill>
                  <a:srgbClr val="000000"/>
                </a:solidFill>
              </a:rPr>
              <a:t>Khuya về bát ngát trăng ngân đầy thuyền.</a:t>
            </a:r>
            <a:endParaRPr lang="en-US" sz="2400" dirty="0" smtClean="0">
              <a:solidFill>
                <a:srgbClr val="000000"/>
              </a:solidFill>
            </a:endParaRPr>
          </a:p>
        </p:txBody>
      </p:sp>
      <p:sp>
        <p:nvSpPr>
          <p:cNvPr id="5" name="TextBox 4"/>
          <p:cNvSpPr txBox="1"/>
          <p:nvPr/>
        </p:nvSpPr>
        <p:spPr>
          <a:xfrm>
            <a:off x="228600" y="2209800"/>
            <a:ext cx="8686800" cy="1200329"/>
          </a:xfrm>
          <a:prstGeom prst="rect">
            <a:avLst/>
          </a:prstGeom>
          <a:noFill/>
        </p:spPr>
        <p:txBody>
          <a:bodyPr wrap="square" rtlCol="0">
            <a:spAutoFit/>
          </a:bodyPr>
          <a:lstStyle/>
          <a:p>
            <a:pPr algn="just"/>
            <a:r>
              <a:rPr lang="en-US" sz="2400" dirty="0" smtClean="0">
                <a:solidFill>
                  <a:srgbClr val="000000"/>
                </a:solidFill>
              </a:rPr>
              <a:t>- Đêm đã về khuya. Cuộc họp đến lúc tàn. Bác và các anh chiến sĩ trở về trên con thuyền tràn ngập ánh trăng</a:t>
            </a:r>
            <a:r>
              <a:rPr lang="en-US" sz="2400" dirty="0" smtClean="0">
                <a:solidFill>
                  <a:srgbClr val="000000"/>
                </a:solidFill>
              </a:rPr>
              <a:t>. Cả một không gian bát ngát được ánh trăng bao phủ.</a:t>
            </a:r>
            <a:endParaRPr lang="en-US" sz="2400" dirty="0" smtClean="0">
              <a:solidFill>
                <a:srgbClr val="000000"/>
              </a:solidFill>
            </a:endParaRPr>
          </a:p>
        </p:txBody>
      </p:sp>
      <p:sp>
        <p:nvSpPr>
          <p:cNvPr id="6" name="TextBox 5"/>
          <p:cNvSpPr txBox="1"/>
          <p:nvPr/>
        </p:nvSpPr>
        <p:spPr>
          <a:xfrm>
            <a:off x="228600" y="3429000"/>
            <a:ext cx="8686800" cy="1200329"/>
          </a:xfrm>
          <a:prstGeom prst="rect">
            <a:avLst/>
          </a:prstGeom>
          <a:noFill/>
        </p:spPr>
        <p:txBody>
          <a:bodyPr wrap="square" rtlCol="0">
            <a:spAutoFit/>
          </a:bodyPr>
          <a:lstStyle/>
          <a:p>
            <a:pPr algn="just">
              <a:buFont typeface="Wingdings"/>
              <a:buChar char="è"/>
            </a:pPr>
            <a:r>
              <a:rPr lang="en-US" sz="2400" dirty="0" smtClean="0">
                <a:solidFill>
                  <a:srgbClr val="000000"/>
                </a:solidFill>
                <a:sym typeface="Wingdings" pitchFamily="2" charset="2"/>
              </a:rPr>
              <a:t> Như dự báo cuộc kháng chiến sẽ tất thắng.</a:t>
            </a:r>
          </a:p>
          <a:p>
            <a:pPr algn="just">
              <a:buFont typeface="Wingdings"/>
              <a:buChar char="è"/>
            </a:pPr>
            <a:r>
              <a:rPr lang="en-US" sz="2400" dirty="0" smtClean="0">
                <a:solidFill>
                  <a:srgbClr val="000000"/>
                </a:solidFill>
                <a:sym typeface="Wingdings" pitchFamily="2" charset="2"/>
              </a:rPr>
              <a:t> </a:t>
            </a:r>
            <a:r>
              <a:rPr lang="en-US" sz="2400" dirty="0" smtClean="0">
                <a:solidFill>
                  <a:srgbClr val="000000"/>
                </a:solidFill>
                <a:sym typeface="Wingdings" pitchFamily="2" charset="2"/>
              </a:rPr>
              <a:t>Là phần quà cho người chiến sĩ hết lòng vì nước, vì dân.</a:t>
            </a:r>
          </a:p>
          <a:p>
            <a:pPr algn="just">
              <a:buFont typeface="Wingdings"/>
              <a:buChar char="è"/>
            </a:pPr>
            <a:r>
              <a:rPr lang="en-US" sz="2400" dirty="0" smtClean="0">
                <a:solidFill>
                  <a:srgbClr val="000000"/>
                </a:solidFill>
                <a:sym typeface="Wingdings" pitchFamily="2" charset="2"/>
              </a:rPr>
              <a:t> </a:t>
            </a:r>
            <a:r>
              <a:rPr lang="en-US" sz="2400" dirty="0" smtClean="0">
                <a:solidFill>
                  <a:srgbClr val="000000"/>
                </a:solidFill>
                <a:sym typeface="Wingdings" pitchFamily="2" charset="2"/>
              </a:rPr>
              <a:t>Nghệ thuật thơ vừa cổ điển, vừa hiện đại.</a:t>
            </a:r>
            <a:endParaRPr lang="en-US" sz="2400" dirty="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5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iterate type="wd">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29"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1143000" y="2438400"/>
            <a:ext cx="7010400" cy="1219200"/>
          </a:xfrm>
        </p:spPr>
        <p:txBody>
          <a:bodyPr/>
          <a:lstStyle/>
          <a:p>
            <a:r>
              <a:rPr lang="en-US" sz="600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dirty="0" smtClean="0"/>
              <a:t>DÀN BÀI CHUNG</a:t>
            </a:r>
            <a:endParaRPr lang="en-US" dirty="0"/>
          </a:p>
        </p:txBody>
      </p:sp>
      <p:sp>
        <p:nvSpPr>
          <p:cNvPr id="38" name="TextBox 37"/>
          <p:cNvSpPr txBox="1"/>
          <p:nvPr/>
        </p:nvSpPr>
        <p:spPr>
          <a:xfrm>
            <a:off x="152400" y="1730276"/>
            <a:ext cx="2362200" cy="461665"/>
          </a:xfrm>
          <a:prstGeom prst="rect">
            <a:avLst/>
          </a:prstGeom>
          <a:noFill/>
        </p:spPr>
        <p:txBody>
          <a:bodyPr wrap="square" rtlCol="0">
            <a:spAutoFit/>
          </a:bodyPr>
          <a:lstStyle/>
          <a:p>
            <a:pPr algn="just"/>
            <a:r>
              <a:rPr lang="en-US" sz="2400" b="1" dirty="0" smtClean="0">
                <a:solidFill>
                  <a:srgbClr val="FF0000"/>
                </a:solidFill>
              </a:rPr>
              <a:t>II. THÂN BÀI :</a:t>
            </a:r>
            <a:endParaRPr lang="en-US" sz="2400" b="1" dirty="0">
              <a:solidFill>
                <a:srgbClr val="FF0000"/>
              </a:solidFill>
            </a:endParaRPr>
          </a:p>
        </p:txBody>
      </p:sp>
      <p:sp>
        <p:nvSpPr>
          <p:cNvPr id="39" name="TextBox 38"/>
          <p:cNvSpPr txBox="1"/>
          <p:nvPr/>
        </p:nvSpPr>
        <p:spPr>
          <a:xfrm>
            <a:off x="914400" y="2187476"/>
            <a:ext cx="3276600" cy="461665"/>
          </a:xfrm>
          <a:prstGeom prst="rect">
            <a:avLst/>
          </a:prstGeom>
          <a:noFill/>
        </p:spPr>
        <p:txBody>
          <a:bodyPr wrap="square" rtlCol="0">
            <a:spAutoFit/>
          </a:bodyPr>
          <a:lstStyle/>
          <a:p>
            <a:pPr algn="just"/>
            <a:r>
              <a:rPr lang="en-US" sz="2400" b="1" dirty="0" smtClean="0">
                <a:solidFill>
                  <a:srgbClr val="FF0000"/>
                </a:solidFill>
              </a:rPr>
              <a:t>1. Giới thiệu tác giả :</a:t>
            </a:r>
            <a:endParaRPr lang="en-US" sz="2400" b="1" dirty="0">
              <a:solidFill>
                <a:srgbClr val="FF0000"/>
              </a:solidFill>
            </a:endParaRPr>
          </a:p>
        </p:txBody>
      </p:sp>
      <p:pic>
        <p:nvPicPr>
          <p:cNvPr id="1026" name="Picture 2" descr="http://www.haugiang.gov.vn/Portal/DATA/sites/10/chuyende/HOCTAPGUONGDAODUCHOCHIMINH/IMAGES/veconnguoi.jpg"/>
          <p:cNvPicPr>
            <a:picLocks noChangeAspect="1" noChangeArrowheads="1"/>
          </p:cNvPicPr>
          <p:nvPr/>
        </p:nvPicPr>
        <p:blipFill>
          <a:blip r:embed="rId2">
            <a:lum bright="20000" contrast="10000"/>
          </a:blip>
          <a:srcRect/>
          <a:stretch>
            <a:fillRect/>
          </a:stretch>
        </p:blipFill>
        <p:spPr bwMode="auto">
          <a:xfrm>
            <a:off x="6477000" y="1752600"/>
            <a:ext cx="2438400" cy="1995055"/>
          </a:xfrm>
          <a:prstGeom prst="rect">
            <a:avLst/>
          </a:prstGeom>
          <a:noFill/>
        </p:spPr>
      </p:pic>
      <p:pic>
        <p:nvPicPr>
          <p:cNvPr id="1028" name="Picture 4" descr="http://tennguoidepnhat.files.wordpress.com/2012/02/bc3a1c-he1bb93-3.jpg?w=220&amp;h=300"/>
          <p:cNvPicPr>
            <a:picLocks noChangeAspect="1" noChangeArrowheads="1"/>
          </p:cNvPicPr>
          <p:nvPr/>
        </p:nvPicPr>
        <p:blipFill>
          <a:blip r:embed="rId3"/>
          <a:srcRect/>
          <a:stretch>
            <a:fillRect/>
          </a:stretch>
        </p:blipFill>
        <p:spPr bwMode="auto">
          <a:xfrm>
            <a:off x="4943061" y="1752600"/>
            <a:ext cx="1457739" cy="1981200"/>
          </a:xfrm>
          <a:prstGeom prst="rect">
            <a:avLst/>
          </a:prstGeom>
          <a:noFill/>
        </p:spPr>
      </p:pic>
      <p:sp>
        <p:nvSpPr>
          <p:cNvPr id="13" name="TextBox 12"/>
          <p:cNvSpPr txBox="1"/>
          <p:nvPr/>
        </p:nvSpPr>
        <p:spPr>
          <a:xfrm>
            <a:off x="228600" y="2667000"/>
            <a:ext cx="4495800" cy="830997"/>
          </a:xfrm>
          <a:prstGeom prst="rect">
            <a:avLst/>
          </a:prstGeom>
          <a:noFill/>
        </p:spPr>
        <p:txBody>
          <a:bodyPr wrap="square" rtlCol="0">
            <a:spAutoFit/>
          </a:bodyPr>
          <a:lstStyle/>
          <a:p>
            <a:pPr algn="just"/>
            <a:r>
              <a:rPr lang="en-US" sz="2400" dirty="0" smtClean="0">
                <a:solidFill>
                  <a:srgbClr val="000000"/>
                </a:solidFill>
              </a:rPr>
              <a:t>- Hồ Chí Minh là lãnh tụ vĩ đại của dân tộc, cách mạng VN.</a:t>
            </a:r>
            <a:endParaRPr lang="en-US" sz="2400" dirty="0">
              <a:solidFill>
                <a:srgbClr val="000000"/>
              </a:solidFill>
            </a:endParaRPr>
          </a:p>
        </p:txBody>
      </p:sp>
      <p:sp>
        <p:nvSpPr>
          <p:cNvPr id="14" name="TextBox 13"/>
          <p:cNvSpPr txBox="1"/>
          <p:nvPr/>
        </p:nvSpPr>
        <p:spPr>
          <a:xfrm>
            <a:off x="228600" y="3505200"/>
            <a:ext cx="4495800" cy="830997"/>
          </a:xfrm>
          <a:prstGeom prst="rect">
            <a:avLst/>
          </a:prstGeom>
          <a:noFill/>
        </p:spPr>
        <p:txBody>
          <a:bodyPr wrap="square" rtlCol="0">
            <a:spAutoFit/>
          </a:bodyPr>
          <a:lstStyle/>
          <a:p>
            <a:pPr algn="just"/>
            <a:r>
              <a:rPr lang="en-US" sz="2400" dirty="0" smtClean="0">
                <a:solidFill>
                  <a:srgbClr val="000000"/>
                </a:solidFill>
              </a:rPr>
              <a:t>- Là một danh nhân văn hóa thế giới, một nhà thơ lớn.</a:t>
            </a:r>
            <a:endParaRPr lang="en-US" sz="2400" dirty="0">
              <a:solidFill>
                <a:srgbClr val="000000"/>
              </a:solidFill>
            </a:endParaRPr>
          </a:p>
        </p:txBody>
      </p:sp>
      <p:sp>
        <p:nvSpPr>
          <p:cNvPr id="16" name="TextBox 15"/>
          <p:cNvSpPr txBox="1"/>
          <p:nvPr/>
        </p:nvSpPr>
        <p:spPr>
          <a:xfrm>
            <a:off x="990600" y="4491335"/>
            <a:ext cx="3276600" cy="461665"/>
          </a:xfrm>
          <a:prstGeom prst="rect">
            <a:avLst/>
          </a:prstGeom>
          <a:noFill/>
        </p:spPr>
        <p:txBody>
          <a:bodyPr wrap="square" rtlCol="0">
            <a:spAutoFit/>
          </a:bodyPr>
          <a:lstStyle/>
          <a:p>
            <a:pPr algn="just"/>
            <a:r>
              <a:rPr lang="en-US" sz="2400" b="1" dirty="0" smtClean="0">
                <a:solidFill>
                  <a:srgbClr val="FF0000"/>
                </a:solidFill>
              </a:rPr>
              <a:t>2. Xuất xứ :</a:t>
            </a:r>
            <a:endParaRPr lang="en-US" sz="2400" b="1" dirty="0">
              <a:solidFill>
                <a:srgbClr val="FF0000"/>
              </a:solidFill>
            </a:endParaRPr>
          </a:p>
        </p:txBody>
      </p:sp>
      <p:sp>
        <p:nvSpPr>
          <p:cNvPr id="17" name="TextBox 16"/>
          <p:cNvSpPr txBox="1"/>
          <p:nvPr/>
        </p:nvSpPr>
        <p:spPr>
          <a:xfrm>
            <a:off x="228600" y="4960203"/>
            <a:ext cx="8915400" cy="830997"/>
          </a:xfrm>
          <a:prstGeom prst="rect">
            <a:avLst/>
          </a:prstGeom>
          <a:noFill/>
        </p:spPr>
        <p:txBody>
          <a:bodyPr wrap="square" rtlCol="0">
            <a:spAutoFit/>
          </a:bodyPr>
          <a:lstStyle/>
          <a:p>
            <a:pPr algn="just">
              <a:buFontTx/>
              <a:buChar char="-"/>
            </a:pPr>
            <a:r>
              <a:rPr lang="en-US" sz="2400" dirty="0" smtClean="0">
                <a:solidFill>
                  <a:srgbClr val="000000"/>
                </a:solidFill>
              </a:rPr>
              <a:t> Hai bài thơ được Bác viết tại chiến khu Việt Bắc, trong những</a:t>
            </a:r>
          </a:p>
          <a:p>
            <a:pPr algn="just"/>
            <a:r>
              <a:rPr lang="en-US" sz="2400" dirty="0" smtClean="0">
                <a:solidFill>
                  <a:srgbClr val="000000"/>
                </a:solidFill>
              </a:rPr>
              <a:t>năm đầu chống Pháp.</a:t>
            </a:r>
            <a:endParaRPr lang="en-US" sz="240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style.rotation</p:attrName>
                                        </p:attrNameLst>
                                      </p:cBhvr>
                                      <p:tavLst>
                                        <p:tav tm="0">
                                          <p:val>
                                            <p:fltVal val="360"/>
                                          </p:val>
                                        </p:tav>
                                        <p:tav tm="100000">
                                          <p:val>
                                            <p:fltVal val="0"/>
                                          </p:val>
                                        </p:tav>
                                      </p:tavLst>
                                    </p:anim>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iterate type="lt">
                                    <p:tmPct val="10000"/>
                                  </p:iterate>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strVal val="#ppt_w+.3"/>
                                          </p:val>
                                        </p:tav>
                                        <p:tav tm="100000">
                                          <p:val>
                                            <p:strVal val="#ppt_w"/>
                                          </p:val>
                                        </p:tav>
                                      </p:tavLst>
                                    </p:anim>
                                    <p:anim calcmode="lin" valueType="num">
                                      <p:cBhvr>
                                        <p:cTn id="16" dur="500" fill="hold"/>
                                        <p:tgtEl>
                                          <p:spTgt spid="39"/>
                                        </p:tgtEl>
                                        <p:attrNameLst>
                                          <p:attrName>ppt_h</p:attrName>
                                        </p:attrNameLst>
                                      </p:cBhvr>
                                      <p:tavLst>
                                        <p:tav tm="0">
                                          <p:val>
                                            <p:strVal val="#ppt_h"/>
                                          </p:val>
                                        </p:tav>
                                        <p:tav tm="100000">
                                          <p:val>
                                            <p:strVal val="#ppt_h"/>
                                          </p:val>
                                        </p:tav>
                                      </p:tavLst>
                                    </p:anim>
                                    <p:animEffect transition="in" filter="fade">
                                      <p:cBhvr>
                                        <p:cTn id="17" dur="500"/>
                                        <p:tgtEl>
                                          <p:spTgt spid="39"/>
                                        </p:tgtEl>
                                      </p:cBhvr>
                                    </p:animEffect>
                                  </p:childTnLst>
                                </p:cTn>
                              </p:par>
                              <p:par>
                                <p:cTn id="18" presetID="3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400" decel="100000"/>
                                        <p:tgtEl>
                                          <p:spTgt spid="1028"/>
                                        </p:tgtEl>
                                      </p:cBhvr>
                                    </p:animEffect>
                                    <p:anim calcmode="lin" valueType="num">
                                      <p:cBhvr>
                                        <p:cTn id="21" dur="400" decel="100000" fill="hold"/>
                                        <p:tgtEl>
                                          <p:spTgt spid="1028"/>
                                        </p:tgtEl>
                                        <p:attrNameLst>
                                          <p:attrName>style.rotation</p:attrName>
                                        </p:attrNameLst>
                                      </p:cBhvr>
                                      <p:tavLst>
                                        <p:tav tm="0">
                                          <p:val>
                                            <p:fltVal val="-90"/>
                                          </p:val>
                                        </p:tav>
                                        <p:tav tm="100000">
                                          <p:val>
                                            <p:fltVal val="0"/>
                                          </p:val>
                                        </p:tav>
                                      </p:tavLst>
                                    </p:anim>
                                    <p:anim calcmode="lin" valueType="num">
                                      <p:cBhvr>
                                        <p:cTn id="22" dur="400" decel="100000" fill="hold"/>
                                        <p:tgtEl>
                                          <p:spTgt spid="1028"/>
                                        </p:tgtEl>
                                        <p:attrNameLst>
                                          <p:attrName>ppt_x</p:attrName>
                                        </p:attrNameLst>
                                      </p:cBhvr>
                                      <p:tavLst>
                                        <p:tav tm="0">
                                          <p:val>
                                            <p:strVal val="#ppt_x+0.4"/>
                                          </p:val>
                                        </p:tav>
                                        <p:tav tm="100000">
                                          <p:val>
                                            <p:strVal val="#ppt_x-0.05"/>
                                          </p:val>
                                        </p:tav>
                                      </p:tavLst>
                                    </p:anim>
                                    <p:anim calcmode="lin" valueType="num">
                                      <p:cBhvr>
                                        <p:cTn id="23" dur="400" decel="100000" fill="hold"/>
                                        <p:tgtEl>
                                          <p:spTgt spid="1028"/>
                                        </p:tgtEl>
                                        <p:attrNameLst>
                                          <p:attrName>ppt_y</p:attrName>
                                        </p:attrNameLst>
                                      </p:cBhvr>
                                      <p:tavLst>
                                        <p:tav tm="0">
                                          <p:val>
                                            <p:strVal val="#ppt_y-0.4"/>
                                          </p:val>
                                        </p:tav>
                                        <p:tav tm="100000">
                                          <p:val>
                                            <p:strVal val="#ppt_y+0.1"/>
                                          </p:val>
                                        </p:tav>
                                      </p:tavLst>
                                    </p:anim>
                                    <p:anim calcmode="lin" valueType="num">
                                      <p:cBhvr>
                                        <p:cTn id="24" dur="100" accel="100000" fill="hold">
                                          <p:stCondLst>
                                            <p:cond delay="400"/>
                                          </p:stCondLst>
                                        </p:cTn>
                                        <p:tgtEl>
                                          <p:spTgt spid="1028"/>
                                        </p:tgtEl>
                                        <p:attrNameLst>
                                          <p:attrName>ppt_x</p:attrName>
                                        </p:attrNameLst>
                                      </p:cBhvr>
                                      <p:tavLst>
                                        <p:tav tm="0">
                                          <p:val>
                                            <p:strVal val="#ppt_x-0.05"/>
                                          </p:val>
                                        </p:tav>
                                        <p:tav tm="100000">
                                          <p:val>
                                            <p:strVal val="#ppt_x"/>
                                          </p:val>
                                        </p:tav>
                                      </p:tavLst>
                                    </p:anim>
                                    <p:anim calcmode="lin" valueType="num">
                                      <p:cBhvr>
                                        <p:cTn id="25" dur="100" accel="100000" fill="hold">
                                          <p:stCondLst>
                                            <p:cond delay="400"/>
                                          </p:stCondLst>
                                        </p:cTn>
                                        <p:tgtEl>
                                          <p:spTgt spid="1028"/>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400" decel="100000"/>
                                        <p:tgtEl>
                                          <p:spTgt spid="1026"/>
                                        </p:tgtEl>
                                      </p:cBhvr>
                                    </p:animEffect>
                                    <p:anim calcmode="lin" valueType="num">
                                      <p:cBhvr>
                                        <p:cTn id="29" dur="400" decel="100000" fill="hold"/>
                                        <p:tgtEl>
                                          <p:spTgt spid="1026"/>
                                        </p:tgtEl>
                                        <p:attrNameLst>
                                          <p:attrName>style.rotation</p:attrName>
                                        </p:attrNameLst>
                                      </p:cBhvr>
                                      <p:tavLst>
                                        <p:tav tm="0">
                                          <p:val>
                                            <p:fltVal val="-90"/>
                                          </p:val>
                                        </p:tav>
                                        <p:tav tm="100000">
                                          <p:val>
                                            <p:fltVal val="0"/>
                                          </p:val>
                                        </p:tav>
                                      </p:tavLst>
                                    </p:anim>
                                    <p:anim calcmode="lin" valueType="num">
                                      <p:cBhvr>
                                        <p:cTn id="30" dur="400" decel="100000" fill="hold"/>
                                        <p:tgtEl>
                                          <p:spTgt spid="1026"/>
                                        </p:tgtEl>
                                        <p:attrNameLst>
                                          <p:attrName>ppt_x</p:attrName>
                                        </p:attrNameLst>
                                      </p:cBhvr>
                                      <p:tavLst>
                                        <p:tav tm="0">
                                          <p:val>
                                            <p:strVal val="#ppt_x+0.4"/>
                                          </p:val>
                                        </p:tav>
                                        <p:tav tm="100000">
                                          <p:val>
                                            <p:strVal val="#ppt_x-0.05"/>
                                          </p:val>
                                        </p:tav>
                                      </p:tavLst>
                                    </p:anim>
                                    <p:anim calcmode="lin" valueType="num">
                                      <p:cBhvr>
                                        <p:cTn id="31" dur="400" decel="100000" fill="hold"/>
                                        <p:tgtEl>
                                          <p:spTgt spid="1026"/>
                                        </p:tgtEl>
                                        <p:attrNameLst>
                                          <p:attrName>ppt_y</p:attrName>
                                        </p:attrNameLst>
                                      </p:cBhvr>
                                      <p:tavLst>
                                        <p:tav tm="0">
                                          <p:val>
                                            <p:strVal val="#ppt_y-0.4"/>
                                          </p:val>
                                        </p:tav>
                                        <p:tav tm="100000">
                                          <p:val>
                                            <p:strVal val="#ppt_y+0.1"/>
                                          </p:val>
                                        </p:tav>
                                      </p:tavLst>
                                    </p:anim>
                                    <p:anim calcmode="lin" valueType="num">
                                      <p:cBhvr>
                                        <p:cTn id="32" dur="100" accel="100000" fill="hold">
                                          <p:stCondLst>
                                            <p:cond delay="400"/>
                                          </p:stCondLst>
                                        </p:cTn>
                                        <p:tgtEl>
                                          <p:spTgt spid="1026"/>
                                        </p:tgtEl>
                                        <p:attrNameLst>
                                          <p:attrName>ppt_x</p:attrName>
                                        </p:attrNameLst>
                                      </p:cBhvr>
                                      <p:tavLst>
                                        <p:tav tm="0">
                                          <p:val>
                                            <p:strVal val="#ppt_x-0.05"/>
                                          </p:val>
                                        </p:tav>
                                        <p:tav tm="100000">
                                          <p:val>
                                            <p:strVal val="#ppt_x"/>
                                          </p:val>
                                        </p:tav>
                                      </p:tavLst>
                                    </p:anim>
                                    <p:anim calcmode="lin" valueType="num">
                                      <p:cBhvr>
                                        <p:cTn id="33" dur="100" accel="100000" fill="hold">
                                          <p:stCondLst>
                                            <p:cond delay="4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grpId="0" nodeType="click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Effect transition="in" filter="fade">
                                      <p:cBhvr>
                                        <p:cTn id="38" dur="385" decel="100000"/>
                                        <p:tgtEl>
                                          <p:spTgt spid="13"/>
                                        </p:tgtEl>
                                      </p:cBhvr>
                                    </p:animEffect>
                                    <p:animScale>
                                      <p:cBhvr>
                                        <p:cTn id="39" dur="385" decel="100000"/>
                                        <p:tgtEl>
                                          <p:spTgt spid="13"/>
                                        </p:tgtEl>
                                      </p:cBhvr>
                                      <p:from x="10000" y="10000"/>
                                      <p:to x="200000" y="450000"/>
                                    </p:animScale>
                                    <p:animScale>
                                      <p:cBhvr>
                                        <p:cTn id="40" dur="615" accel="100000" fill="hold">
                                          <p:stCondLst>
                                            <p:cond delay="385"/>
                                          </p:stCondLst>
                                        </p:cTn>
                                        <p:tgtEl>
                                          <p:spTgt spid="13"/>
                                        </p:tgtEl>
                                      </p:cBhvr>
                                      <p:from x="200000" y="450000"/>
                                      <p:to x="100000" y="100000"/>
                                    </p:animScale>
                                    <p:set>
                                      <p:cBhvr>
                                        <p:cTn id="41" dur="385" fill="hold"/>
                                        <p:tgtEl>
                                          <p:spTgt spid="13"/>
                                        </p:tgtEl>
                                        <p:attrNameLst>
                                          <p:attrName>ppt_x</p:attrName>
                                        </p:attrNameLst>
                                      </p:cBhvr>
                                      <p:to>
                                        <p:strVal val="(0.5)"/>
                                      </p:to>
                                    </p:set>
                                    <p:anim from="(0.5)" to="(#ppt_x)" calcmode="lin" valueType="num">
                                      <p:cBhvr>
                                        <p:cTn id="42" dur="615" accel="100000" fill="hold">
                                          <p:stCondLst>
                                            <p:cond delay="385"/>
                                          </p:stCondLst>
                                        </p:cTn>
                                        <p:tgtEl>
                                          <p:spTgt spid="13"/>
                                        </p:tgtEl>
                                        <p:attrNameLst>
                                          <p:attrName>ppt_x</p:attrName>
                                        </p:attrNameLst>
                                      </p:cBhvr>
                                    </p:anim>
                                    <p:set>
                                      <p:cBhvr>
                                        <p:cTn id="43" dur="385" fill="hold"/>
                                        <p:tgtEl>
                                          <p:spTgt spid="13"/>
                                        </p:tgtEl>
                                        <p:attrNameLst>
                                          <p:attrName>ppt_y</p:attrName>
                                        </p:attrNameLst>
                                      </p:cBhvr>
                                      <p:to>
                                        <p:strVal val="(#ppt_y+0.4)"/>
                                      </p:to>
                                    </p:set>
                                    <p:anim from="(#ppt_y+0.4)" to="(#ppt_y)" calcmode="lin" valueType="num">
                                      <p:cBhvr>
                                        <p:cTn id="44" dur="615" accel="100000" fill="hold">
                                          <p:stCondLst>
                                            <p:cond delay="385"/>
                                          </p:stCondLst>
                                        </p:cTn>
                                        <p:tgtEl>
                                          <p:spTgt spid="13"/>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iterate type="wd">
                                    <p:tmPct val="10000"/>
                                  </p:iterate>
                                  <p:childTnLst>
                                    <p:set>
                                      <p:cBhvr>
                                        <p:cTn id="48" dur="1" fill="hold">
                                          <p:stCondLst>
                                            <p:cond delay="0"/>
                                          </p:stCondLst>
                                        </p:cTn>
                                        <p:tgtEl>
                                          <p:spTgt spid="14"/>
                                        </p:tgtEl>
                                        <p:attrNameLst>
                                          <p:attrName>style.visibility</p:attrName>
                                        </p:attrNameLst>
                                      </p:cBhvr>
                                      <p:to>
                                        <p:strVal val="visible"/>
                                      </p:to>
                                    </p:set>
                                    <p:animEffect transition="in" filter="fade">
                                      <p:cBhvr>
                                        <p:cTn id="49" dur="385" decel="100000"/>
                                        <p:tgtEl>
                                          <p:spTgt spid="14"/>
                                        </p:tgtEl>
                                      </p:cBhvr>
                                    </p:animEffect>
                                    <p:animScale>
                                      <p:cBhvr>
                                        <p:cTn id="50" dur="385" decel="100000"/>
                                        <p:tgtEl>
                                          <p:spTgt spid="14"/>
                                        </p:tgtEl>
                                      </p:cBhvr>
                                      <p:from x="10000" y="10000"/>
                                      <p:to x="200000" y="450000"/>
                                    </p:animScale>
                                    <p:animScale>
                                      <p:cBhvr>
                                        <p:cTn id="51" dur="615" accel="100000" fill="hold">
                                          <p:stCondLst>
                                            <p:cond delay="385"/>
                                          </p:stCondLst>
                                        </p:cTn>
                                        <p:tgtEl>
                                          <p:spTgt spid="14"/>
                                        </p:tgtEl>
                                      </p:cBhvr>
                                      <p:from x="200000" y="450000"/>
                                      <p:to x="100000" y="100000"/>
                                    </p:animScale>
                                    <p:set>
                                      <p:cBhvr>
                                        <p:cTn id="52" dur="385" fill="hold"/>
                                        <p:tgtEl>
                                          <p:spTgt spid="14"/>
                                        </p:tgtEl>
                                        <p:attrNameLst>
                                          <p:attrName>ppt_x</p:attrName>
                                        </p:attrNameLst>
                                      </p:cBhvr>
                                      <p:to>
                                        <p:strVal val="(0.5)"/>
                                      </p:to>
                                    </p:set>
                                    <p:anim from="(0.5)" to="(#ppt_x)" calcmode="lin" valueType="num">
                                      <p:cBhvr>
                                        <p:cTn id="53" dur="615" accel="100000" fill="hold">
                                          <p:stCondLst>
                                            <p:cond delay="385"/>
                                          </p:stCondLst>
                                        </p:cTn>
                                        <p:tgtEl>
                                          <p:spTgt spid="14"/>
                                        </p:tgtEl>
                                        <p:attrNameLst>
                                          <p:attrName>ppt_x</p:attrName>
                                        </p:attrNameLst>
                                      </p:cBhvr>
                                    </p:anim>
                                    <p:set>
                                      <p:cBhvr>
                                        <p:cTn id="54" dur="385" fill="hold"/>
                                        <p:tgtEl>
                                          <p:spTgt spid="14"/>
                                        </p:tgtEl>
                                        <p:attrNameLst>
                                          <p:attrName>ppt_y</p:attrName>
                                        </p:attrNameLst>
                                      </p:cBhvr>
                                      <p:to>
                                        <p:strVal val="(#ppt_y+0.4)"/>
                                      </p:to>
                                    </p:set>
                                    <p:anim from="(#ppt_y+0.4)" to="(#ppt_y)" calcmode="lin" valueType="num">
                                      <p:cBhvr>
                                        <p:cTn id="55" dur="615" accel="100000" fill="hold">
                                          <p:stCondLst>
                                            <p:cond delay="385"/>
                                          </p:stCondLst>
                                        </p:cTn>
                                        <p:tgtEl>
                                          <p:spTgt spid="14"/>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grpId="0" nodeType="clickEffect">
                                  <p:stCondLst>
                                    <p:cond delay="0"/>
                                  </p:stCondLst>
                                  <p:iterate type="lt">
                                    <p:tmPct val="10000"/>
                                  </p:iterate>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strVal val="#ppt_w+.3"/>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grpId="0" nodeType="clickEffect">
                                  <p:stCondLst>
                                    <p:cond delay="0"/>
                                  </p:stCondLst>
                                  <p:iterate type="wd">
                                    <p:tmPct val="10000"/>
                                  </p:iterate>
                                  <p:childTnLst>
                                    <p:set>
                                      <p:cBhvr>
                                        <p:cTn id="66" dur="1" fill="hold">
                                          <p:stCondLst>
                                            <p:cond delay="0"/>
                                          </p:stCondLst>
                                        </p:cTn>
                                        <p:tgtEl>
                                          <p:spTgt spid="17"/>
                                        </p:tgtEl>
                                        <p:attrNameLst>
                                          <p:attrName>style.visibility</p:attrName>
                                        </p:attrNameLst>
                                      </p:cBhvr>
                                      <p:to>
                                        <p:strVal val="visible"/>
                                      </p:to>
                                    </p:set>
                                    <p:animEffect transition="in" filter="fade">
                                      <p:cBhvr>
                                        <p:cTn id="67" dur="385" decel="100000"/>
                                        <p:tgtEl>
                                          <p:spTgt spid="17"/>
                                        </p:tgtEl>
                                      </p:cBhvr>
                                    </p:animEffect>
                                    <p:animScale>
                                      <p:cBhvr>
                                        <p:cTn id="68" dur="385" decel="100000"/>
                                        <p:tgtEl>
                                          <p:spTgt spid="17"/>
                                        </p:tgtEl>
                                      </p:cBhvr>
                                      <p:from x="10000" y="10000"/>
                                      <p:to x="200000" y="450000"/>
                                    </p:animScale>
                                    <p:animScale>
                                      <p:cBhvr>
                                        <p:cTn id="69" dur="615" accel="100000" fill="hold">
                                          <p:stCondLst>
                                            <p:cond delay="385"/>
                                          </p:stCondLst>
                                        </p:cTn>
                                        <p:tgtEl>
                                          <p:spTgt spid="17"/>
                                        </p:tgtEl>
                                      </p:cBhvr>
                                      <p:from x="200000" y="450000"/>
                                      <p:to x="100000" y="100000"/>
                                    </p:animScale>
                                    <p:set>
                                      <p:cBhvr>
                                        <p:cTn id="70" dur="385" fill="hold"/>
                                        <p:tgtEl>
                                          <p:spTgt spid="17"/>
                                        </p:tgtEl>
                                        <p:attrNameLst>
                                          <p:attrName>ppt_x</p:attrName>
                                        </p:attrNameLst>
                                      </p:cBhvr>
                                      <p:to>
                                        <p:strVal val="(0.5)"/>
                                      </p:to>
                                    </p:set>
                                    <p:anim from="(0.5)" to="(#ppt_x)" calcmode="lin" valueType="num">
                                      <p:cBhvr>
                                        <p:cTn id="71" dur="615" accel="100000" fill="hold">
                                          <p:stCondLst>
                                            <p:cond delay="385"/>
                                          </p:stCondLst>
                                        </p:cTn>
                                        <p:tgtEl>
                                          <p:spTgt spid="17"/>
                                        </p:tgtEl>
                                        <p:attrNameLst>
                                          <p:attrName>ppt_x</p:attrName>
                                        </p:attrNameLst>
                                      </p:cBhvr>
                                    </p:anim>
                                    <p:set>
                                      <p:cBhvr>
                                        <p:cTn id="72" dur="385" fill="hold"/>
                                        <p:tgtEl>
                                          <p:spTgt spid="17"/>
                                        </p:tgtEl>
                                        <p:attrNameLst>
                                          <p:attrName>ppt_y</p:attrName>
                                        </p:attrNameLst>
                                      </p:cBhvr>
                                      <p:to>
                                        <p:strVal val="(#ppt_y+0.4)"/>
                                      </p:to>
                                    </p:set>
                                    <p:anim from="(#ppt_y+0.4)" to="(#ppt_y)" calcmode="lin" valueType="num">
                                      <p:cBhvr>
                                        <p:cTn id="73" dur="615" accel="100000" fill="hold">
                                          <p:stCondLst>
                                            <p:cond delay="385"/>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3" grpId="0"/>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vlink.com/caicachruongdat/bando2.gif"/>
          <p:cNvPicPr>
            <a:picLocks noChangeAspect="1" noChangeArrowheads="1"/>
          </p:cNvPicPr>
          <p:nvPr/>
        </p:nvPicPr>
        <p:blipFill>
          <a:blip r:embed="rId2"/>
          <a:srcRect/>
          <a:stretch>
            <a:fillRect/>
          </a:stretch>
        </p:blipFill>
        <p:spPr bwMode="auto">
          <a:xfrm>
            <a:off x="0" y="0"/>
            <a:ext cx="9174480" cy="6858000"/>
          </a:xfrm>
          <a:prstGeom prst="rect">
            <a:avLst/>
          </a:prstGeom>
          <a:noFill/>
        </p:spPr>
      </p:pic>
      <p:pic>
        <p:nvPicPr>
          <p:cNvPr id="21508" name="Picture 4" descr="http://nguyenthuonghien.edu.vn/word/22_12_NTH/22_11QDND_files/image032.jpg"/>
          <p:cNvPicPr>
            <a:picLocks noChangeAspect="1" noChangeArrowheads="1"/>
          </p:cNvPicPr>
          <p:nvPr/>
        </p:nvPicPr>
        <p:blipFill>
          <a:blip r:embed="rId3"/>
          <a:srcRect/>
          <a:stretch>
            <a:fillRect/>
          </a:stretch>
        </p:blipFill>
        <p:spPr bwMode="auto">
          <a:xfrm>
            <a:off x="0" y="0"/>
            <a:ext cx="9183754" cy="6858000"/>
          </a:xfrm>
          <a:prstGeom prst="rect">
            <a:avLst/>
          </a:prstGeom>
          <a:noFill/>
        </p:spPr>
      </p:pic>
      <p:pic>
        <p:nvPicPr>
          <p:cNvPr id="21510" name="Picture 6" descr="http://farm10.gox.vn/tinmoi/store/images/thumb/19032013/124/1219234/bac_ho_voi_dien_anh_1.jpg"/>
          <p:cNvPicPr>
            <a:picLocks noChangeAspect="1" noChangeArrowheads="1"/>
          </p:cNvPicPr>
          <p:nvPr/>
        </p:nvPicPr>
        <p:blipFill>
          <a:blip r:embed="rId4"/>
          <a:srcRect/>
          <a:stretch>
            <a:fillRect/>
          </a:stretch>
        </p:blipFill>
        <p:spPr bwMode="auto">
          <a:xfrm>
            <a:off x="0" y="0"/>
            <a:ext cx="9205368"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strVal val="#ppt_w*0.05"/>
                                          </p:val>
                                        </p:tav>
                                        <p:tav tm="100000">
                                          <p:val>
                                            <p:strVal val="#ppt_w"/>
                                          </p:val>
                                        </p:tav>
                                      </p:tavLst>
                                    </p:anim>
                                    <p:anim calcmode="lin" valueType="num">
                                      <p:cBhvr>
                                        <p:cTn id="8" dur="500" fill="hold"/>
                                        <p:tgtEl>
                                          <p:spTgt spid="21506"/>
                                        </p:tgtEl>
                                        <p:attrNameLst>
                                          <p:attrName>ppt_h</p:attrName>
                                        </p:attrNameLst>
                                      </p:cBhvr>
                                      <p:tavLst>
                                        <p:tav tm="0">
                                          <p:val>
                                            <p:strVal val="#ppt_h"/>
                                          </p:val>
                                        </p:tav>
                                        <p:tav tm="100000">
                                          <p:val>
                                            <p:strVal val="#ppt_h"/>
                                          </p:val>
                                        </p:tav>
                                      </p:tavLst>
                                    </p:anim>
                                    <p:anim calcmode="lin" valueType="num">
                                      <p:cBhvr>
                                        <p:cTn id="9" dur="500" fill="hold"/>
                                        <p:tgtEl>
                                          <p:spTgt spid="21506"/>
                                        </p:tgtEl>
                                        <p:attrNameLst>
                                          <p:attrName>ppt_x</p:attrName>
                                        </p:attrNameLst>
                                      </p:cBhvr>
                                      <p:tavLst>
                                        <p:tav tm="0">
                                          <p:val>
                                            <p:strVal val="#ppt_x-.2"/>
                                          </p:val>
                                        </p:tav>
                                        <p:tav tm="100000">
                                          <p:val>
                                            <p:strVal val="#ppt_x"/>
                                          </p:val>
                                        </p:tav>
                                      </p:tavLst>
                                    </p:anim>
                                    <p:anim calcmode="lin" valueType="num">
                                      <p:cBhvr>
                                        <p:cTn id="10" dur="500" fill="hold"/>
                                        <p:tgtEl>
                                          <p:spTgt spid="21506"/>
                                        </p:tgtEl>
                                        <p:attrNameLst>
                                          <p:attrName>ppt_y</p:attrName>
                                        </p:attrNameLst>
                                      </p:cBhvr>
                                      <p:tavLst>
                                        <p:tav tm="0">
                                          <p:val>
                                            <p:strVal val="#ppt_y"/>
                                          </p:val>
                                        </p:tav>
                                        <p:tav tm="100000">
                                          <p:val>
                                            <p:strVal val="#ppt_y"/>
                                          </p:val>
                                        </p:tav>
                                      </p:tavLst>
                                    </p:anim>
                                    <p:animEffect transition="in" filter="fade">
                                      <p:cBhvr>
                                        <p:cTn id="11" dur="500"/>
                                        <p:tgtEl>
                                          <p:spTgt spid="21506"/>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21508"/>
                                        </p:tgtEl>
                                        <p:attrNameLst>
                                          <p:attrName>style.visibility</p:attrName>
                                        </p:attrNameLst>
                                      </p:cBhvr>
                                      <p:to>
                                        <p:strVal val="visible"/>
                                      </p:to>
                                    </p:set>
                                    <p:animEffect transition="in" filter="fade">
                                      <p:cBhvr>
                                        <p:cTn id="16" dur="800" decel="100000"/>
                                        <p:tgtEl>
                                          <p:spTgt spid="21508"/>
                                        </p:tgtEl>
                                      </p:cBhvr>
                                    </p:animEffect>
                                    <p:anim calcmode="lin" valueType="num">
                                      <p:cBhvr>
                                        <p:cTn id="17" dur="800" decel="100000" fill="hold"/>
                                        <p:tgtEl>
                                          <p:spTgt spid="21508"/>
                                        </p:tgtEl>
                                        <p:attrNameLst>
                                          <p:attrName>style.rotation</p:attrName>
                                        </p:attrNameLst>
                                      </p:cBhvr>
                                      <p:tavLst>
                                        <p:tav tm="0">
                                          <p:val>
                                            <p:fltVal val="-90"/>
                                          </p:val>
                                        </p:tav>
                                        <p:tav tm="100000">
                                          <p:val>
                                            <p:fltVal val="0"/>
                                          </p:val>
                                        </p:tav>
                                      </p:tavLst>
                                    </p:anim>
                                    <p:anim calcmode="lin" valueType="num">
                                      <p:cBhvr>
                                        <p:cTn id="18" dur="800" decel="100000" fill="hold"/>
                                        <p:tgtEl>
                                          <p:spTgt spid="21508"/>
                                        </p:tgtEl>
                                        <p:attrNameLst>
                                          <p:attrName>ppt_x</p:attrName>
                                        </p:attrNameLst>
                                      </p:cBhvr>
                                      <p:tavLst>
                                        <p:tav tm="0">
                                          <p:val>
                                            <p:strVal val="#ppt_x+0.4"/>
                                          </p:val>
                                        </p:tav>
                                        <p:tav tm="100000">
                                          <p:val>
                                            <p:strVal val="#ppt_x-0.05"/>
                                          </p:val>
                                        </p:tav>
                                      </p:tavLst>
                                    </p:anim>
                                    <p:anim calcmode="lin" valueType="num">
                                      <p:cBhvr>
                                        <p:cTn id="19" dur="800" decel="100000" fill="hold"/>
                                        <p:tgtEl>
                                          <p:spTgt spid="2150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150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1508"/>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21510"/>
                                        </p:tgtEl>
                                        <p:attrNameLst>
                                          <p:attrName>style.visibility</p:attrName>
                                        </p:attrNameLst>
                                      </p:cBhvr>
                                      <p:to>
                                        <p:strVal val="visible"/>
                                      </p:to>
                                    </p:set>
                                    <p:anim calcmode="lin" valueType="num">
                                      <p:cBhvr>
                                        <p:cTn id="26" dur="500" fill="hold"/>
                                        <p:tgtEl>
                                          <p:spTgt spid="21510"/>
                                        </p:tgtEl>
                                        <p:attrNameLst>
                                          <p:attrName>ppt_w</p:attrName>
                                        </p:attrNameLst>
                                      </p:cBhvr>
                                      <p:tavLst>
                                        <p:tav tm="0">
                                          <p:val>
                                            <p:strVal val="#ppt_w+.3"/>
                                          </p:val>
                                        </p:tav>
                                        <p:tav tm="100000">
                                          <p:val>
                                            <p:strVal val="#ppt_w"/>
                                          </p:val>
                                        </p:tav>
                                      </p:tavLst>
                                    </p:anim>
                                    <p:anim calcmode="lin" valueType="num">
                                      <p:cBhvr>
                                        <p:cTn id="27" dur="500" fill="hold"/>
                                        <p:tgtEl>
                                          <p:spTgt spid="21510"/>
                                        </p:tgtEl>
                                        <p:attrNameLst>
                                          <p:attrName>ppt_h</p:attrName>
                                        </p:attrNameLst>
                                      </p:cBhvr>
                                      <p:tavLst>
                                        <p:tav tm="0">
                                          <p:val>
                                            <p:strVal val="#ppt_h"/>
                                          </p:val>
                                        </p:tav>
                                        <p:tav tm="100000">
                                          <p:val>
                                            <p:strVal val="#ppt_h"/>
                                          </p:val>
                                        </p:tav>
                                      </p:tavLst>
                                    </p:anim>
                                    <p:animEffect transition="in" filter="fade">
                                      <p:cBhvr>
                                        <p:cTn id="28"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dirty="0" smtClean="0"/>
              <a:t>DÀN BÀI CHUNG</a:t>
            </a:r>
            <a:endParaRPr lang="en-US" dirty="0"/>
          </a:p>
        </p:txBody>
      </p:sp>
      <p:sp>
        <p:nvSpPr>
          <p:cNvPr id="38" name="TextBox 37"/>
          <p:cNvSpPr txBox="1"/>
          <p:nvPr/>
        </p:nvSpPr>
        <p:spPr>
          <a:xfrm>
            <a:off x="152400" y="1730276"/>
            <a:ext cx="2362200" cy="461665"/>
          </a:xfrm>
          <a:prstGeom prst="rect">
            <a:avLst/>
          </a:prstGeom>
          <a:noFill/>
        </p:spPr>
        <p:txBody>
          <a:bodyPr wrap="square" rtlCol="0">
            <a:spAutoFit/>
          </a:bodyPr>
          <a:lstStyle/>
          <a:p>
            <a:pPr algn="just"/>
            <a:r>
              <a:rPr lang="en-US" sz="2400" b="1" dirty="0" smtClean="0">
                <a:solidFill>
                  <a:srgbClr val="FF0000"/>
                </a:solidFill>
              </a:rPr>
              <a:t>II. THÂN BÀI :</a:t>
            </a:r>
            <a:endParaRPr lang="en-US" sz="2400" b="1" dirty="0">
              <a:solidFill>
                <a:srgbClr val="FF0000"/>
              </a:solidFill>
            </a:endParaRPr>
          </a:p>
        </p:txBody>
      </p:sp>
      <p:sp>
        <p:nvSpPr>
          <p:cNvPr id="39" name="TextBox 38"/>
          <p:cNvSpPr txBox="1"/>
          <p:nvPr/>
        </p:nvSpPr>
        <p:spPr>
          <a:xfrm>
            <a:off x="914400" y="2187476"/>
            <a:ext cx="3962400" cy="461665"/>
          </a:xfrm>
          <a:prstGeom prst="rect">
            <a:avLst/>
          </a:prstGeom>
          <a:noFill/>
        </p:spPr>
        <p:txBody>
          <a:bodyPr wrap="square" rtlCol="0">
            <a:spAutoFit/>
          </a:bodyPr>
          <a:lstStyle/>
          <a:p>
            <a:pPr algn="just"/>
            <a:r>
              <a:rPr lang="en-US" sz="2400" b="1" dirty="0" smtClean="0">
                <a:solidFill>
                  <a:srgbClr val="FF0000"/>
                </a:solidFill>
              </a:rPr>
              <a:t>3. Phân tích + Biểu cảm :</a:t>
            </a:r>
            <a:endParaRPr lang="en-US" sz="2400" b="1" dirty="0">
              <a:solidFill>
                <a:srgbClr val="FF0000"/>
              </a:solidFill>
            </a:endParaRPr>
          </a:p>
        </p:txBody>
      </p:sp>
      <p:sp>
        <p:nvSpPr>
          <p:cNvPr id="17" name="TextBox 16"/>
          <p:cNvSpPr txBox="1"/>
          <p:nvPr/>
        </p:nvSpPr>
        <p:spPr>
          <a:xfrm>
            <a:off x="2438400" y="3170356"/>
            <a:ext cx="5410200" cy="2239844"/>
          </a:xfrm>
          <a:prstGeom prst="rect">
            <a:avLst/>
          </a:prstGeom>
          <a:noFill/>
        </p:spPr>
        <p:txBody>
          <a:bodyPr wrap="square" rtlCol="0">
            <a:spAutoFit/>
          </a:bodyPr>
          <a:lstStyle/>
          <a:p>
            <a:pPr algn="just">
              <a:lnSpc>
                <a:spcPct val="150000"/>
              </a:lnSpc>
            </a:pPr>
            <a:r>
              <a:rPr lang="en-US" sz="2400" dirty="0" smtClean="0">
                <a:solidFill>
                  <a:srgbClr val="000000"/>
                </a:solidFill>
              </a:rPr>
              <a:t>Tiếng suối trong như tiếng hát xa</a:t>
            </a:r>
          </a:p>
          <a:p>
            <a:pPr algn="just">
              <a:lnSpc>
                <a:spcPct val="150000"/>
              </a:lnSpc>
            </a:pPr>
            <a:r>
              <a:rPr lang="en-US" sz="2400" dirty="0" smtClean="0">
                <a:solidFill>
                  <a:srgbClr val="000000"/>
                </a:solidFill>
              </a:rPr>
              <a:t>Trăng lồng cổ thụ, bóng lồng hoa</a:t>
            </a:r>
          </a:p>
          <a:p>
            <a:pPr algn="just">
              <a:lnSpc>
                <a:spcPct val="150000"/>
              </a:lnSpc>
            </a:pPr>
            <a:r>
              <a:rPr lang="en-US" sz="2400" dirty="0" smtClean="0">
                <a:solidFill>
                  <a:srgbClr val="000000"/>
                </a:solidFill>
              </a:rPr>
              <a:t>Cảnh khuya như vẽ người chưa ngủ</a:t>
            </a:r>
          </a:p>
          <a:p>
            <a:pPr algn="just">
              <a:lnSpc>
                <a:spcPct val="150000"/>
              </a:lnSpc>
            </a:pPr>
            <a:r>
              <a:rPr lang="en-US" sz="2400" dirty="0" smtClean="0">
                <a:solidFill>
                  <a:srgbClr val="000000"/>
                </a:solidFill>
              </a:rPr>
              <a:t>Chưa ngủ vì lo nỗi nước nhà.</a:t>
            </a:r>
            <a:endParaRPr lang="en-US" sz="2400" dirty="0">
              <a:solidFill>
                <a:srgbClr val="000000"/>
              </a:solidFill>
            </a:endParaRPr>
          </a:p>
        </p:txBody>
      </p:sp>
      <p:sp>
        <p:nvSpPr>
          <p:cNvPr id="11" name="TextBox 10"/>
          <p:cNvSpPr txBox="1"/>
          <p:nvPr/>
        </p:nvSpPr>
        <p:spPr>
          <a:xfrm>
            <a:off x="2743200" y="2667000"/>
            <a:ext cx="3962400" cy="461665"/>
          </a:xfrm>
          <a:prstGeom prst="rect">
            <a:avLst/>
          </a:prstGeom>
          <a:noFill/>
        </p:spPr>
        <p:txBody>
          <a:bodyPr wrap="square" rtlCol="0">
            <a:spAutoFit/>
          </a:bodyPr>
          <a:lstStyle/>
          <a:p>
            <a:pPr algn="ctr"/>
            <a:r>
              <a:rPr lang="en-US" sz="2400" b="1" dirty="0" smtClean="0">
                <a:solidFill>
                  <a:srgbClr val="FF0000"/>
                </a:solidFill>
              </a:rPr>
              <a:t>A. CẢNH KHUYA</a:t>
            </a:r>
            <a:endParaRPr 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strVal val="#ppt_w+.3"/>
                                          </p:val>
                                        </p:tav>
                                        <p:tav tm="100000">
                                          <p:val>
                                            <p:strVal val="#ppt_w"/>
                                          </p:val>
                                        </p:tav>
                                      </p:tavLst>
                                    </p:anim>
                                    <p:anim calcmode="lin" valueType="num">
                                      <p:cBhvr>
                                        <p:cTn id="8" dur="500" fill="hold"/>
                                        <p:tgtEl>
                                          <p:spTgt spid="39"/>
                                        </p:tgtEl>
                                        <p:attrNameLst>
                                          <p:attrName>ppt_h</p:attrName>
                                        </p:attrNameLst>
                                      </p:cBhvr>
                                      <p:tavLst>
                                        <p:tav tm="0">
                                          <p:val>
                                            <p:strVal val="#ppt_h"/>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ppt_w+.3"/>
                                          </p:val>
                                        </p:tav>
                                        <p:tav tm="100000">
                                          <p:val>
                                            <p:strVal val="#ppt_w"/>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grpId="0" nodeType="clickEffect">
                                  <p:stCondLst>
                                    <p:cond delay="0"/>
                                  </p:stCondLst>
                                  <p:iterate type="wd">
                                    <p:tmPct val="10000"/>
                                  </p:iterate>
                                  <p:childTnLst>
                                    <p:set>
                                      <p:cBhvr>
                                        <p:cTn id="20" dur="1" fill="hold">
                                          <p:stCondLst>
                                            <p:cond delay="0"/>
                                          </p:stCondLst>
                                        </p:cTn>
                                        <p:tgtEl>
                                          <p:spTgt spid="17"/>
                                        </p:tgtEl>
                                        <p:attrNameLst>
                                          <p:attrName>style.visibility</p:attrName>
                                        </p:attrNameLst>
                                      </p:cBhvr>
                                      <p:to>
                                        <p:strVal val="visible"/>
                                      </p:to>
                                    </p:set>
                                    <p:animEffect transition="in" filter="fade">
                                      <p:cBhvr>
                                        <p:cTn id="21" dur="385" decel="100000"/>
                                        <p:tgtEl>
                                          <p:spTgt spid="17"/>
                                        </p:tgtEl>
                                      </p:cBhvr>
                                    </p:animEffect>
                                    <p:animScale>
                                      <p:cBhvr>
                                        <p:cTn id="22" dur="385" decel="100000"/>
                                        <p:tgtEl>
                                          <p:spTgt spid="17"/>
                                        </p:tgtEl>
                                      </p:cBhvr>
                                      <p:from x="10000" y="10000"/>
                                      <p:to x="200000" y="450000"/>
                                    </p:animScale>
                                    <p:animScale>
                                      <p:cBhvr>
                                        <p:cTn id="23" dur="615" accel="100000" fill="hold">
                                          <p:stCondLst>
                                            <p:cond delay="385"/>
                                          </p:stCondLst>
                                        </p:cTn>
                                        <p:tgtEl>
                                          <p:spTgt spid="17"/>
                                        </p:tgtEl>
                                      </p:cBhvr>
                                      <p:from x="200000" y="450000"/>
                                      <p:to x="100000" y="100000"/>
                                    </p:animScale>
                                    <p:set>
                                      <p:cBhvr>
                                        <p:cTn id="24" dur="385" fill="hold"/>
                                        <p:tgtEl>
                                          <p:spTgt spid="17"/>
                                        </p:tgtEl>
                                        <p:attrNameLst>
                                          <p:attrName>ppt_x</p:attrName>
                                        </p:attrNameLst>
                                      </p:cBhvr>
                                      <p:to>
                                        <p:strVal val="(0.5)"/>
                                      </p:to>
                                    </p:set>
                                    <p:anim from="(0.5)" to="(#ppt_x)" calcmode="lin" valueType="num">
                                      <p:cBhvr>
                                        <p:cTn id="25" dur="615" accel="100000" fill="hold">
                                          <p:stCondLst>
                                            <p:cond delay="385"/>
                                          </p:stCondLst>
                                        </p:cTn>
                                        <p:tgtEl>
                                          <p:spTgt spid="17"/>
                                        </p:tgtEl>
                                        <p:attrNameLst>
                                          <p:attrName>ppt_x</p:attrName>
                                        </p:attrNameLst>
                                      </p:cBhvr>
                                    </p:anim>
                                    <p:set>
                                      <p:cBhvr>
                                        <p:cTn id="26" dur="385" fill="hold"/>
                                        <p:tgtEl>
                                          <p:spTgt spid="17"/>
                                        </p:tgtEl>
                                        <p:attrNameLst>
                                          <p:attrName>ppt_y</p:attrName>
                                        </p:attrNameLst>
                                      </p:cBhvr>
                                      <p:to>
                                        <p:strVal val="(#ppt_y+0.4)"/>
                                      </p:to>
                                    </p:set>
                                    <p:anim from="(#ppt_y+0.4)" to="(#ppt_y)" calcmode="lin" valueType="num">
                                      <p:cBhvr>
                                        <p:cTn id="27" dur="615" accel="100000" fill="hold">
                                          <p:stCondLst>
                                            <p:cond delay="385"/>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dirty="0" smtClean="0"/>
              <a:t>DÀN BÀI CHUNG</a:t>
            </a:r>
            <a:endParaRPr lang="en-US" dirty="0"/>
          </a:p>
        </p:txBody>
      </p:sp>
      <p:sp>
        <p:nvSpPr>
          <p:cNvPr id="17" name="TextBox 16"/>
          <p:cNvSpPr txBox="1"/>
          <p:nvPr/>
        </p:nvSpPr>
        <p:spPr>
          <a:xfrm>
            <a:off x="304800" y="1143000"/>
            <a:ext cx="5410200" cy="1131848"/>
          </a:xfrm>
          <a:prstGeom prst="rect">
            <a:avLst/>
          </a:prstGeom>
          <a:noFill/>
        </p:spPr>
        <p:txBody>
          <a:bodyPr wrap="square" rtlCol="0">
            <a:spAutoFit/>
          </a:bodyPr>
          <a:lstStyle/>
          <a:p>
            <a:pPr algn="just">
              <a:lnSpc>
                <a:spcPct val="150000"/>
              </a:lnSpc>
            </a:pPr>
            <a:r>
              <a:rPr lang="en-US" sz="2400" b="1" u="sng" dirty="0" smtClean="0">
                <a:solidFill>
                  <a:srgbClr val="000000"/>
                </a:solidFill>
              </a:rPr>
              <a:t>Câu 1 :</a:t>
            </a:r>
          </a:p>
          <a:p>
            <a:pPr algn="just">
              <a:lnSpc>
                <a:spcPct val="150000"/>
              </a:lnSpc>
            </a:pPr>
            <a:r>
              <a:rPr lang="en-US" sz="2400" dirty="0" smtClean="0">
                <a:solidFill>
                  <a:srgbClr val="000000"/>
                </a:solidFill>
              </a:rPr>
              <a:t>Tiếng suối trong như tiếng hát xa</a:t>
            </a:r>
          </a:p>
        </p:txBody>
      </p:sp>
      <p:pic>
        <p:nvPicPr>
          <p:cNvPr id="22530" name="Picture 2" descr="http://www.dulichvietnam.com.vn/data/Thac%20troi5.jpg"/>
          <p:cNvPicPr>
            <a:picLocks noChangeAspect="1" noChangeArrowheads="1"/>
          </p:cNvPicPr>
          <p:nvPr/>
        </p:nvPicPr>
        <p:blipFill>
          <a:blip r:embed="rId2"/>
          <a:srcRect/>
          <a:stretch>
            <a:fillRect/>
          </a:stretch>
        </p:blipFill>
        <p:spPr bwMode="auto">
          <a:xfrm>
            <a:off x="1371600" y="2286000"/>
            <a:ext cx="6096000" cy="4067176"/>
          </a:xfrm>
          <a:prstGeom prst="rect">
            <a:avLst/>
          </a:prstGeom>
          <a:noFill/>
        </p:spPr>
      </p:pic>
      <p:pic>
        <p:nvPicPr>
          <p:cNvPr id="22532" name="Picture 4" descr="http://gamethu.vnexpress.net/Files/Subject/3B/9B/50/C7/dong-nhi-6.jpg"/>
          <p:cNvPicPr>
            <a:picLocks noChangeAspect="1" noChangeArrowheads="1"/>
          </p:cNvPicPr>
          <p:nvPr/>
        </p:nvPicPr>
        <p:blipFill>
          <a:blip r:embed="rId3"/>
          <a:srcRect/>
          <a:stretch>
            <a:fillRect/>
          </a:stretch>
        </p:blipFill>
        <p:spPr bwMode="auto">
          <a:xfrm>
            <a:off x="5867400" y="2286000"/>
            <a:ext cx="3200400" cy="2006918"/>
          </a:xfrm>
          <a:prstGeom prst="rect">
            <a:avLst/>
          </a:prstGeom>
          <a:noFill/>
        </p:spPr>
      </p:pic>
      <p:pic>
        <p:nvPicPr>
          <p:cNvPr id="22534" name="Picture 6" descr="http://mamnonhanhphuc.edu.vn/upload/images/082012/me-quat-ru-be-ngu.jpg"/>
          <p:cNvPicPr>
            <a:picLocks noChangeAspect="1" noChangeArrowheads="1"/>
          </p:cNvPicPr>
          <p:nvPr/>
        </p:nvPicPr>
        <p:blipFill>
          <a:blip r:embed="rId4"/>
          <a:srcRect/>
          <a:stretch>
            <a:fillRect/>
          </a:stretch>
        </p:blipFill>
        <p:spPr bwMode="auto">
          <a:xfrm>
            <a:off x="76200" y="4735448"/>
            <a:ext cx="3124200" cy="2046352"/>
          </a:xfrm>
          <a:prstGeom prst="rect">
            <a:avLst/>
          </a:prstGeom>
          <a:noFill/>
        </p:spPr>
      </p:pic>
      <p:pic>
        <p:nvPicPr>
          <p:cNvPr id="22536" name="Picture 8" descr="http://nld.vcmedia.vn/Images/Uploaded/Share/2011/09/09/153361405311-cbgmk-299.jpg"/>
          <p:cNvPicPr>
            <a:picLocks noChangeAspect="1" noChangeArrowheads="1"/>
          </p:cNvPicPr>
          <p:nvPr/>
        </p:nvPicPr>
        <p:blipFill>
          <a:blip r:embed="rId5"/>
          <a:srcRect/>
          <a:stretch>
            <a:fillRect/>
          </a:stretch>
        </p:blipFill>
        <p:spPr bwMode="auto">
          <a:xfrm>
            <a:off x="63500" y="2286000"/>
            <a:ext cx="3136900" cy="2352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385" decel="100000"/>
                                        <p:tgtEl>
                                          <p:spTgt spid="17"/>
                                        </p:tgtEl>
                                      </p:cBhvr>
                                    </p:animEffect>
                                    <p:animScale>
                                      <p:cBhvr>
                                        <p:cTn id="8" dur="385" decel="100000"/>
                                        <p:tgtEl>
                                          <p:spTgt spid="17"/>
                                        </p:tgtEl>
                                      </p:cBhvr>
                                      <p:from x="10000" y="10000"/>
                                      <p:to x="200000" y="450000"/>
                                    </p:animScale>
                                    <p:animScale>
                                      <p:cBhvr>
                                        <p:cTn id="9" dur="615" accel="100000" fill="hold">
                                          <p:stCondLst>
                                            <p:cond delay="385"/>
                                          </p:stCondLst>
                                        </p:cTn>
                                        <p:tgtEl>
                                          <p:spTgt spid="17"/>
                                        </p:tgtEl>
                                      </p:cBhvr>
                                      <p:from x="200000" y="450000"/>
                                      <p:to x="100000" y="100000"/>
                                    </p:animScale>
                                    <p:set>
                                      <p:cBhvr>
                                        <p:cTn id="10" dur="385" fill="hold"/>
                                        <p:tgtEl>
                                          <p:spTgt spid="17"/>
                                        </p:tgtEl>
                                        <p:attrNameLst>
                                          <p:attrName>ppt_x</p:attrName>
                                        </p:attrNameLst>
                                      </p:cBhvr>
                                      <p:to>
                                        <p:strVal val="(0.5)"/>
                                      </p:to>
                                    </p:set>
                                    <p:anim from="(0.5)" to="(#ppt_x)" calcmode="lin" valueType="num">
                                      <p:cBhvr>
                                        <p:cTn id="11" dur="615" accel="100000" fill="hold">
                                          <p:stCondLst>
                                            <p:cond delay="385"/>
                                          </p:stCondLst>
                                        </p:cTn>
                                        <p:tgtEl>
                                          <p:spTgt spid="17"/>
                                        </p:tgtEl>
                                        <p:attrNameLst>
                                          <p:attrName>ppt_x</p:attrName>
                                        </p:attrNameLst>
                                      </p:cBhvr>
                                    </p:anim>
                                    <p:set>
                                      <p:cBhvr>
                                        <p:cTn id="12" dur="385" fill="hold"/>
                                        <p:tgtEl>
                                          <p:spTgt spid="17"/>
                                        </p:tgtEl>
                                        <p:attrNameLst>
                                          <p:attrName>ppt_y</p:attrName>
                                        </p:attrNameLst>
                                      </p:cBhvr>
                                      <p:to>
                                        <p:strVal val="(#ppt_y+0.4)"/>
                                      </p:to>
                                    </p:set>
                                    <p:anim from="(#ppt_y+0.4)" to="(#ppt_y)" calcmode="lin" valueType="num">
                                      <p:cBhvr>
                                        <p:cTn id="13" dur="615" accel="100000" fill="hold">
                                          <p:stCondLst>
                                            <p:cond delay="385"/>
                                          </p:stCondLst>
                                        </p:cTn>
                                        <p:tgtEl>
                                          <p:spTgt spid="17"/>
                                        </p:tgtEl>
                                        <p:attrNameLst>
                                          <p:attrName>ppt_y</p:attrName>
                                        </p:attrNameLst>
                                      </p:cBhvr>
                                    </p:anim>
                                  </p:childTnLst>
                                </p:cTn>
                              </p:par>
                              <p:par>
                                <p:cTn id="14" presetID="30" presetClass="entr" presetSubtype="0" fill="hold"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800" decel="100000"/>
                                        <p:tgtEl>
                                          <p:spTgt spid="22530"/>
                                        </p:tgtEl>
                                      </p:cBhvr>
                                    </p:animEffect>
                                    <p:anim calcmode="lin" valueType="num">
                                      <p:cBhvr>
                                        <p:cTn id="17" dur="800" decel="100000" fill="hold"/>
                                        <p:tgtEl>
                                          <p:spTgt spid="22530"/>
                                        </p:tgtEl>
                                        <p:attrNameLst>
                                          <p:attrName>style.rotation</p:attrName>
                                        </p:attrNameLst>
                                      </p:cBhvr>
                                      <p:tavLst>
                                        <p:tav tm="0">
                                          <p:val>
                                            <p:fltVal val="-90"/>
                                          </p:val>
                                        </p:tav>
                                        <p:tav tm="100000">
                                          <p:val>
                                            <p:fltVal val="0"/>
                                          </p:val>
                                        </p:tav>
                                      </p:tavLst>
                                    </p:anim>
                                    <p:anim calcmode="lin" valueType="num">
                                      <p:cBhvr>
                                        <p:cTn id="18" dur="800" decel="100000" fill="hold"/>
                                        <p:tgtEl>
                                          <p:spTgt spid="22530"/>
                                        </p:tgtEl>
                                        <p:attrNameLst>
                                          <p:attrName>ppt_x</p:attrName>
                                        </p:attrNameLst>
                                      </p:cBhvr>
                                      <p:tavLst>
                                        <p:tav tm="0">
                                          <p:val>
                                            <p:strVal val="#ppt_x+0.4"/>
                                          </p:val>
                                        </p:tav>
                                        <p:tav tm="100000">
                                          <p:val>
                                            <p:strVal val="#ppt_x-0.05"/>
                                          </p:val>
                                        </p:tav>
                                      </p:tavLst>
                                    </p:anim>
                                    <p:anim calcmode="lin" valueType="num">
                                      <p:cBhvr>
                                        <p:cTn id="19" dur="800" decel="100000" fill="hold"/>
                                        <p:tgtEl>
                                          <p:spTgt spid="2253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53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530"/>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22532"/>
                                        </p:tgtEl>
                                        <p:attrNameLst>
                                          <p:attrName>style.visibility</p:attrName>
                                        </p:attrNameLst>
                                      </p:cBhvr>
                                      <p:to>
                                        <p:strVal val="visible"/>
                                      </p:to>
                                    </p:set>
                                    <p:anim calcmode="lin" valueType="num">
                                      <p:cBhvr>
                                        <p:cTn id="26" dur="500" fill="hold"/>
                                        <p:tgtEl>
                                          <p:spTgt spid="22532"/>
                                        </p:tgtEl>
                                        <p:attrNameLst>
                                          <p:attrName>ppt_w</p:attrName>
                                        </p:attrNameLst>
                                      </p:cBhvr>
                                      <p:tavLst>
                                        <p:tav tm="0">
                                          <p:val>
                                            <p:fltVal val="0"/>
                                          </p:val>
                                        </p:tav>
                                        <p:tav tm="100000">
                                          <p:val>
                                            <p:strVal val="#ppt_w"/>
                                          </p:val>
                                        </p:tav>
                                      </p:tavLst>
                                    </p:anim>
                                    <p:anim calcmode="lin" valueType="num">
                                      <p:cBhvr>
                                        <p:cTn id="27" dur="500" fill="hold"/>
                                        <p:tgtEl>
                                          <p:spTgt spid="2253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22534"/>
                                        </p:tgtEl>
                                        <p:attrNameLst>
                                          <p:attrName>style.visibility</p:attrName>
                                        </p:attrNameLst>
                                      </p:cBhvr>
                                      <p:to>
                                        <p:strVal val="visible"/>
                                      </p:to>
                                    </p:set>
                                    <p:anim calcmode="lin" valueType="num">
                                      <p:cBhvr>
                                        <p:cTn id="32" dur="1000" fill="hold"/>
                                        <p:tgtEl>
                                          <p:spTgt spid="22534"/>
                                        </p:tgtEl>
                                        <p:attrNameLst>
                                          <p:attrName>ppt_w</p:attrName>
                                        </p:attrNameLst>
                                      </p:cBhvr>
                                      <p:tavLst>
                                        <p:tav tm="0">
                                          <p:val>
                                            <p:fltVal val="0"/>
                                          </p:val>
                                        </p:tav>
                                        <p:tav tm="100000">
                                          <p:val>
                                            <p:strVal val="#ppt_w"/>
                                          </p:val>
                                        </p:tav>
                                      </p:tavLst>
                                    </p:anim>
                                    <p:anim calcmode="lin" valueType="num">
                                      <p:cBhvr>
                                        <p:cTn id="33" dur="1000" fill="hold"/>
                                        <p:tgtEl>
                                          <p:spTgt spid="22534"/>
                                        </p:tgtEl>
                                        <p:attrNameLst>
                                          <p:attrName>ppt_h</p:attrName>
                                        </p:attrNameLst>
                                      </p:cBhvr>
                                      <p:tavLst>
                                        <p:tav tm="0">
                                          <p:val>
                                            <p:fltVal val="0"/>
                                          </p:val>
                                        </p:tav>
                                        <p:tav tm="100000">
                                          <p:val>
                                            <p:strVal val="#ppt_h"/>
                                          </p:val>
                                        </p:tav>
                                      </p:tavLst>
                                    </p:anim>
                                    <p:anim calcmode="lin" valueType="num">
                                      <p:cBhvr>
                                        <p:cTn id="34" dur="1000" fill="hold"/>
                                        <p:tgtEl>
                                          <p:spTgt spid="2253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25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22536"/>
                                        </p:tgtEl>
                                        <p:attrNameLst>
                                          <p:attrName>style.visibility</p:attrName>
                                        </p:attrNameLst>
                                      </p:cBhvr>
                                      <p:to>
                                        <p:strVal val="visible"/>
                                      </p:to>
                                    </p:set>
                                    <p:anim calcmode="lin" valueType="num">
                                      <p:cBhvr>
                                        <p:cTn id="40" dur="500" fill="hold"/>
                                        <p:tgtEl>
                                          <p:spTgt spid="22536"/>
                                        </p:tgtEl>
                                        <p:attrNameLst>
                                          <p:attrName>ppt_w</p:attrName>
                                        </p:attrNameLst>
                                      </p:cBhvr>
                                      <p:tavLst>
                                        <p:tav tm="0">
                                          <p:val>
                                            <p:strVal val="#ppt_w*0.05"/>
                                          </p:val>
                                        </p:tav>
                                        <p:tav tm="100000">
                                          <p:val>
                                            <p:strVal val="#ppt_w"/>
                                          </p:val>
                                        </p:tav>
                                      </p:tavLst>
                                    </p:anim>
                                    <p:anim calcmode="lin" valueType="num">
                                      <p:cBhvr>
                                        <p:cTn id="41" dur="500" fill="hold"/>
                                        <p:tgtEl>
                                          <p:spTgt spid="22536"/>
                                        </p:tgtEl>
                                        <p:attrNameLst>
                                          <p:attrName>ppt_h</p:attrName>
                                        </p:attrNameLst>
                                      </p:cBhvr>
                                      <p:tavLst>
                                        <p:tav tm="0">
                                          <p:val>
                                            <p:strVal val="#ppt_h"/>
                                          </p:val>
                                        </p:tav>
                                        <p:tav tm="100000">
                                          <p:val>
                                            <p:strVal val="#ppt_h"/>
                                          </p:val>
                                        </p:tav>
                                      </p:tavLst>
                                    </p:anim>
                                    <p:anim calcmode="lin" valueType="num">
                                      <p:cBhvr>
                                        <p:cTn id="42" dur="500" fill="hold"/>
                                        <p:tgtEl>
                                          <p:spTgt spid="22536"/>
                                        </p:tgtEl>
                                        <p:attrNameLst>
                                          <p:attrName>ppt_x</p:attrName>
                                        </p:attrNameLst>
                                      </p:cBhvr>
                                      <p:tavLst>
                                        <p:tav tm="0">
                                          <p:val>
                                            <p:strVal val="#ppt_x-.2"/>
                                          </p:val>
                                        </p:tav>
                                        <p:tav tm="100000">
                                          <p:val>
                                            <p:strVal val="#ppt_x"/>
                                          </p:val>
                                        </p:tav>
                                      </p:tavLst>
                                    </p:anim>
                                    <p:anim calcmode="lin" valueType="num">
                                      <p:cBhvr>
                                        <p:cTn id="43" dur="500" fill="hold"/>
                                        <p:tgtEl>
                                          <p:spTgt spid="22536"/>
                                        </p:tgtEl>
                                        <p:attrNameLst>
                                          <p:attrName>ppt_y</p:attrName>
                                        </p:attrNameLst>
                                      </p:cBhvr>
                                      <p:tavLst>
                                        <p:tav tm="0">
                                          <p:val>
                                            <p:strVal val="#ppt_y"/>
                                          </p:val>
                                        </p:tav>
                                        <p:tav tm="100000">
                                          <p:val>
                                            <p:strVal val="#ppt_y"/>
                                          </p:val>
                                        </p:tav>
                                      </p:tavLst>
                                    </p:anim>
                                    <p:animEffect transition="in" filter="fade">
                                      <p:cBhvr>
                                        <p:cTn id="44"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829812"/>
            <a:ext cx="8686800" cy="3046988"/>
          </a:xfrm>
          <a:prstGeom prst="rect">
            <a:avLst/>
          </a:prstGeom>
          <a:noFill/>
        </p:spPr>
        <p:txBody>
          <a:bodyPr wrap="square" rtlCol="0">
            <a:spAutoFit/>
          </a:bodyPr>
          <a:lstStyle/>
          <a:p>
            <a:pPr algn="just"/>
            <a:r>
              <a:rPr lang="en-US" sz="2400" b="1" u="sng" dirty="0" smtClean="0">
                <a:solidFill>
                  <a:srgbClr val="000000"/>
                </a:solidFill>
              </a:rPr>
              <a:t>Câu 1 :</a:t>
            </a:r>
          </a:p>
          <a:p>
            <a:pPr algn="just"/>
            <a:endParaRPr lang="en-US" sz="2400" b="1" u="sng" dirty="0" smtClean="0">
              <a:solidFill>
                <a:srgbClr val="000000"/>
              </a:solidFill>
            </a:endParaRPr>
          </a:p>
          <a:p>
            <a:pPr algn="just"/>
            <a:r>
              <a:rPr lang="en-US" sz="2400" dirty="0" smtClean="0">
                <a:solidFill>
                  <a:srgbClr val="000000"/>
                </a:solidFill>
              </a:rPr>
              <a:t>- Bác so sánh tiếng suối trong trẻo, vang vọng trong đêm thanh vắng ở núi rừng Việt Bắc như giọng hát trầm bổng.</a:t>
            </a:r>
          </a:p>
          <a:p>
            <a:pPr algn="just"/>
            <a:endParaRPr lang="en-US" sz="2400" dirty="0" smtClean="0">
              <a:solidFill>
                <a:srgbClr val="000000"/>
              </a:solidFill>
            </a:endParaRPr>
          </a:p>
          <a:p>
            <a:pPr algn="just"/>
            <a:r>
              <a:rPr lang="en-US" sz="2400" dirty="0" smtClean="0">
                <a:solidFill>
                  <a:srgbClr val="000000"/>
                </a:solidFill>
              </a:rPr>
              <a:t>- Tiếng hát ấy chỉ là tưởng tượng vì Bác muốn giao tiếp với con người : có thể là giọng của một ca sĩ hoặc là lời ru từ thuở ấu thơ của bà, của mẹ.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500"/>
                                        <p:tgtEl>
                                          <p:spTgt spid="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amond(in)">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iterate type="wd">
                                    <p:tmPct val="10000"/>
                                  </p:iterate>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p:cTn id="1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dirty="0" smtClean="0"/>
              <a:t>DÀN BÀI CHUNG</a:t>
            </a:r>
            <a:endParaRPr lang="en-US" dirty="0"/>
          </a:p>
        </p:txBody>
      </p:sp>
      <p:sp>
        <p:nvSpPr>
          <p:cNvPr id="17" name="TextBox 16"/>
          <p:cNvSpPr txBox="1"/>
          <p:nvPr/>
        </p:nvSpPr>
        <p:spPr>
          <a:xfrm>
            <a:off x="304800" y="1143000"/>
            <a:ext cx="5410200" cy="830997"/>
          </a:xfrm>
          <a:prstGeom prst="rect">
            <a:avLst/>
          </a:prstGeom>
          <a:noFill/>
        </p:spPr>
        <p:txBody>
          <a:bodyPr wrap="square" rtlCol="0">
            <a:spAutoFit/>
          </a:bodyPr>
          <a:lstStyle/>
          <a:p>
            <a:pPr algn="just"/>
            <a:r>
              <a:rPr lang="en-US" sz="2400" b="1" u="sng" dirty="0" smtClean="0">
                <a:solidFill>
                  <a:srgbClr val="000000"/>
                </a:solidFill>
              </a:rPr>
              <a:t>Câu 2 :</a:t>
            </a:r>
          </a:p>
          <a:p>
            <a:pPr algn="just"/>
            <a:r>
              <a:rPr lang="en-US" sz="2400" dirty="0" smtClean="0">
                <a:solidFill>
                  <a:srgbClr val="000000"/>
                </a:solidFill>
              </a:rPr>
              <a:t>Trăng lồng cổ thụ bóng lồng hoa</a:t>
            </a:r>
          </a:p>
        </p:txBody>
      </p:sp>
      <p:pic>
        <p:nvPicPr>
          <p:cNvPr id="24578" name="Picture 2" descr="http://sphotos-h.ak.fbcdn.net/hphotos-ak-ash4/263801_278270535617708_923347913_n.jpg"/>
          <p:cNvPicPr>
            <a:picLocks noChangeAspect="1" noChangeArrowheads="1"/>
          </p:cNvPicPr>
          <p:nvPr/>
        </p:nvPicPr>
        <p:blipFill>
          <a:blip r:embed="rId2"/>
          <a:srcRect/>
          <a:stretch>
            <a:fillRect/>
          </a:stretch>
        </p:blipFill>
        <p:spPr bwMode="auto">
          <a:xfrm>
            <a:off x="990600" y="1981200"/>
            <a:ext cx="6324600" cy="47434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385" decel="100000"/>
                                        <p:tgtEl>
                                          <p:spTgt spid="17"/>
                                        </p:tgtEl>
                                      </p:cBhvr>
                                    </p:animEffect>
                                    <p:animScale>
                                      <p:cBhvr>
                                        <p:cTn id="8" dur="385" decel="100000"/>
                                        <p:tgtEl>
                                          <p:spTgt spid="17"/>
                                        </p:tgtEl>
                                      </p:cBhvr>
                                      <p:from x="10000" y="10000"/>
                                      <p:to x="200000" y="450000"/>
                                    </p:animScale>
                                    <p:animScale>
                                      <p:cBhvr>
                                        <p:cTn id="9" dur="615" accel="100000" fill="hold">
                                          <p:stCondLst>
                                            <p:cond delay="385"/>
                                          </p:stCondLst>
                                        </p:cTn>
                                        <p:tgtEl>
                                          <p:spTgt spid="17"/>
                                        </p:tgtEl>
                                      </p:cBhvr>
                                      <p:from x="200000" y="450000"/>
                                      <p:to x="100000" y="100000"/>
                                    </p:animScale>
                                    <p:set>
                                      <p:cBhvr>
                                        <p:cTn id="10" dur="385" fill="hold"/>
                                        <p:tgtEl>
                                          <p:spTgt spid="17"/>
                                        </p:tgtEl>
                                        <p:attrNameLst>
                                          <p:attrName>ppt_x</p:attrName>
                                        </p:attrNameLst>
                                      </p:cBhvr>
                                      <p:to>
                                        <p:strVal val="(0.5)"/>
                                      </p:to>
                                    </p:set>
                                    <p:anim from="(0.5)" to="(#ppt_x)" calcmode="lin" valueType="num">
                                      <p:cBhvr>
                                        <p:cTn id="11" dur="615" accel="100000" fill="hold">
                                          <p:stCondLst>
                                            <p:cond delay="385"/>
                                          </p:stCondLst>
                                        </p:cTn>
                                        <p:tgtEl>
                                          <p:spTgt spid="17"/>
                                        </p:tgtEl>
                                        <p:attrNameLst>
                                          <p:attrName>ppt_x</p:attrName>
                                        </p:attrNameLst>
                                      </p:cBhvr>
                                    </p:anim>
                                    <p:set>
                                      <p:cBhvr>
                                        <p:cTn id="12" dur="385" fill="hold"/>
                                        <p:tgtEl>
                                          <p:spTgt spid="17"/>
                                        </p:tgtEl>
                                        <p:attrNameLst>
                                          <p:attrName>ppt_y</p:attrName>
                                        </p:attrNameLst>
                                      </p:cBhvr>
                                      <p:to>
                                        <p:strVal val="(#ppt_y+0.4)"/>
                                      </p:to>
                                    </p:set>
                                    <p:anim from="(#ppt_y+0.4)" to="(#ppt_y)" calcmode="lin" valueType="num">
                                      <p:cBhvr>
                                        <p:cTn id="13" dur="615" accel="100000" fill="hold">
                                          <p:stCondLst>
                                            <p:cond delay="385"/>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Home\Desktop\MT trong.png"/>
          <p:cNvPicPr>
            <a:picLocks noChangeAspect="1" noChangeArrowheads="1"/>
          </p:cNvPicPr>
          <p:nvPr/>
        </p:nvPicPr>
        <p:blipFill>
          <a:blip r:embed="rId2"/>
          <a:srcRect/>
          <a:stretch>
            <a:fillRect/>
          </a:stretch>
        </p:blipFill>
        <p:spPr bwMode="auto">
          <a:xfrm>
            <a:off x="1371600" y="1219200"/>
            <a:ext cx="1524000" cy="1143000"/>
          </a:xfrm>
          <a:prstGeom prst="rect">
            <a:avLst/>
          </a:prstGeom>
          <a:noFill/>
        </p:spPr>
      </p:pic>
      <p:pic>
        <p:nvPicPr>
          <p:cNvPr id="26627" name="Picture 3" descr="C:\Users\Home\Desktop\cay trong.png"/>
          <p:cNvPicPr>
            <a:picLocks noChangeAspect="1" noChangeArrowheads="1"/>
          </p:cNvPicPr>
          <p:nvPr/>
        </p:nvPicPr>
        <p:blipFill>
          <a:blip r:embed="rId3"/>
          <a:srcRect l="51011" b="37077"/>
          <a:stretch>
            <a:fillRect/>
          </a:stretch>
        </p:blipFill>
        <p:spPr bwMode="auto">
          <a:xfrm>
            <a:off x="2057400" y="2438400"/>
            <a:ext cx="4953000" cy="4135806"/>
          </a:xfrm>
          <a:prstGeom prst="rect">
            <a:avLst/>
          </a:prstGeom>
          <a:noFill/>
        </p:spPr>
      </p:pic>
      <p:pic>
        <p:nvPicPr>
          <p:cNvPr id="26628" name="Picture 4" descr="C:\Users\Home\Desktop\hoa-tulip trong.png"/>
          <p:cNvPicPr>
            <a:picLocks noChangeAspect="1" noChangeArrowheads="1"/>
          </p:cNvPicPr>
          <p:nvPr/>
        </p:nvPicPr>
        <p:blipFill>
          <a:blip r:embed="rId4" cstate="print"/>
          <a:srcRect/>
          <a:stretch>
            <a:fillRect/>
          </a:stretch>
        </p:blipFill>
        <p:spPr bwMode="auto">
          <a:xfrm>
            <a:off x="5486400" y="5486400"/>
            <a:ext cx="1219200" cy="762000"/>
          </a:xfrm>
          <a:prstGeom prst="rect">
            <a:avLst/>
          </a:prstGeom>
          <a:noFill/>
        </p:spPr>
      </p:pic>
      <p:sp>
        <p:nvSpPr>
          <p:cNvPr id="26630" name="AutoShape 6" descr="data:image/jpeg;base64,/9j/4AAQSkZJRgABAQAAAQABAAD/2wCEAAkGBxQTEhUUEhQVFRQXFRcVFxgXFRYYFxUUGh0YFxcYGBcaHCggGRolHRcYITEkJSkrLy4uFx81ODMsNygtLisBCgoKDg0OGxAQGywkHSQ3LSwsLCwsLCwsLCwsLCwsLCwsLCwsLCwsLCwsLCwsLCwsLCwsLCwsLCwsLCwsLCwsLP/AABEIANMA7wMBIgACEQEDEQH/xAAbAAEAAQUBAAAAAAAAAAAAAAAABgEDBAUHAv/EAFQQAAEDAQQDBw4KCAUCBwAAAAEAAhEDBBIhMQVBUQYiYXFykbETFCQyNFJzgYKhssHR0hUjQlRVYpKTwvAWJTNTdJSi4TVDo+LxRIQHRWODpLPT/8QAGQEBAAMBAQAAAAAAAAAAAAAAAAEDBAUC/8QAKxEAAgECBQQCAQQDAAAAAAAAAAECAxEEEzEyURIUIUEzgRUFIlLwYXGh/9oADAMBAAIRAxEAPwDuKs17QxkX3NbOUkCedXlEv/ECwsqMplzSSHFjTBN0vGcZDICeFeJy6YtnqEeqSRIhpClEioyM+2GXOvDNK0XOuCo29slczZUusabvVLuI3kHentTAyExl8nNba1WtlQQWhroJbAxiRjgcpjGdRWd4nhGntVyT91doiSBOUnnXplVpyIPEQubU6gL5cDIA76CdmOIXunWbjvQBegXZEccFR3a4J7R8nSLwVLwXNLVQnIAk5C8ceda3rXEi4cOE586h42K1RKwTfs67fG0JfG0Lkos8fIHjk/iQ2f6jfs/7l4/IQ4PXYy5OsGq3vhzhU6u3vm84XKmWUjJzBw3R+Qtk14AE745lxyA8Zz8a9LGp+jy8G17J+LdTx37MM98MFabpaiTAqMPEZUH6q3GGnHgF0jbxpZKzmzvQXXpBLSA1vACc1DxsQsGybWrS9Gn27wODEnmCWXS1N4kOjECDEyRI/PAoZaLaKj2uLX4TJA7XhgHDHoXuyb1zSwF7AbznSYvxAJvDE5ede3iTz25NPhKleu3wDw4KtfSNJkXqjROUkKE6TtROMHgfABnnxCWG1MD5cxx4iIG03f8Alee8V7E9o7XJzTtlN2T2nicF7NoZ3zecKDPbSd29MC9JBAAc0YZyNvSsWvYmXd7UcOAyPFIwUvFNeiFhb+zoHXtP94z7Q9qdfU/3jPtt9q5qNHzmJ42sPSFT4KwyH3VD3FR+SS1iWdi+TpXwhS/eM+232o23UzlUYeJwXMG2DHMjip0R0MV9lig/tKhHATGOogCAi/Uk9Ih4G2rOkutlMYl7R4wsf4YoTHVGzE8EbZyhQuytiboccjMTnjGHER4lctckdoZ4TEDYplj2vRCwafsk9fdJQbg1xeSYFwXvOMFR26WgO2c4HhY7PZMQobRpupOm5BJbjGAB6Ms9pWM/SZvvdUbADgDECBiQSdpI4MlKxs9bEvCR5J1Q3T0H120GlxqEkdo6A4NvwXRAMA8y3QK59uRYDUouYGXSXudBvOxDw0OgRIwMfWXQQtlGbmrsy1YKLsiqje6+1tb1Nji4NdJJaMJEBsnViZ8Skije7OyB7KYJgF1w8RBdIM4EFgXqrfodiKVutXIla7O0V3XXODXhgDZwcSQTfOZMQfEtm280wy66IB3uYMYSYAEE+NaezYP35LiN6HTmCYBw41kW2pgc4D4GOq8QuY5o6XTybWvVqGYY2fJ9qwn1ahi9TaYxGLc+HFXbNZmloM4r31qxMvgjqRimvU1Um48nHX33AvDTVOTBztHF8rWszrJiCxMUOm3qTmJaGBX6tG9Y3xu5vlDUsF3XU4No85//AE2Y+Jb/AKzpp1lT2BeconNRo3VLVPa0eYHn3+zFX2VbSMYpCc+1yGfyvGtp1hT70cyq2w09g5lOWyMxGpay0OO+ueJ0RhytXrVyhQqsMy05yDUcRhngSRrWzFhp7BzKosdPZ5kyg6piMsRIlwAgGAHgyQNcRgDjrWVTskkGZLdrjicwJPCSvbbMwL11u3hVnSyvqRiaQsrnQIpkDKXN27SPzKwG6NcMQKY2b4ezat11qzYvTbKzZ5l5yyVUaNaxlXvmcG+GWWzJWXUa5Pbs+2eIauNbrrVmxVbZKewJlk5ppWWKoczS+1/t2L0+wPOE044/H3uxbsWZmxeut2bFXkJ+ic5kcGingzNPgx/2bFkU7PVGN9mHDJ9HYt82zN2IbO3YmQkM41gpvw3zOGI1eSlRjziXMng/4W1bZ2bF4rU2NaTGSSojNNPVc8uEuBIEGJi7ImBhOKi2n7LdqMAEtc0vMyN8CIGCzH2omo8/VcM9WGAlYekLRL2MLZNyRMT2xbnqXnbKzLEr+SRUdKDrmz06QF8Fl8gwLhAB14mSQuktXO9xVGjTe0OgVXPIOZJI7WSch2y6G1dLCX6Dn4q3XY9KPbr6bS2mXZB5GestdHR51IVGd3hIo0yNVdnNDldW+NlVLeiK2iDUaGkHENw1Rl0L3bhDXeE/Eq1Gg1hiQbxGrGAmkRvXeEPpLkW8o6rZV1YsoOcM2scRxgEpoLRlttVnp12VqTRUEw4OkYkahwK3bR2NU8G/oKlf/h2P1fQ5LvScttOnGcrMy1ZuEbo0jtymkPnNAeQ4ryNyGkMezaQ4qJK6BCQtHbwM3cT/AKiAUtxtv+VbmDioA4+Mqj9xlv1aQb9wPaugqi9ZEOBnz5OdO3E6R1aRb9wFUbh7fOOksOCi2V0SEhTlQ4GfPk54dw1u1aSOeHxLMvarg3B2vXpOp9zS9i6AinLjwRnz5IJS3B1432krRP1adEdLSvX6B1fpK1fYoe4pyiZceCM2fJB/0Cq/SVq+zQ9xBuCq/SVr+zQ9xThEy48DNnyQcbgqv0la+aj7ir+gVX6StfNR9xTdEy48DOnyQn9A6n0ja+al7ir+glT6Rtf+l7qmqKMqHAzp8kL/AEFf8/tfPT91U/QR/wA/tX+n7qmqpCjJhwTn1OSG/oO759av9P3VEdyVsqufa2VKjqgp1C1t4yYGHqXYCFxzce2a9u8K7pcqatOMdEXUqkpXuz1QbNRwOx3q5140hRAfSIz6mWiJzvOjLLFXLNhVdJjB2uNizdL0yOpRhg4mNl7ORsXOqfIboaG93MDGk3Mk3iSBMAF3izHOpsFBNxjpqU+BlTpj1KdhdHB7Dn4r5LFVGd33c7fCD0XqTKNbve5xyx6L1dX+ORVR3oj1NnxxwJh3iAML1pNm8d4Q+kV6oMPVn8pnpNVzSomm7wh9MrjQflHUk/JgW7uWp4N/QVLNwA7Ao8TvScorbR2LU8G7oKlm4UdhUfK9Jy6VDf8ARixG036Ii2GQIiIAiIgCIiAIiIAiIgCIiAIiIAiIgKFcf3JN7Jtw+uT/AFPXYCuSbmm9mW3lfjqrPX0Rooey1SwrO4nayNmsLP0yPi6Zk4NfkfrxnrzWGwfHnV23QthpZu8YNcPz5V7oC5NdtT8HRp+jYbg+2ZyD6Typ6FB9xQEs5BP9T/apwF0cD8Rz8X8rKqL7vyeo0wNdVoPjDgpQovu2YXmzMGute8TWklaK3xsqpb0aeYtEazUnacNUK5pbtHcv8RWK9xNpBGAvDAiCsrSo3j/CfjK4/tHSephWzuWp4N3QVLNxA7DpeV6TlFbYOxang3dBUq3E9x0vK9Jy6NDf9GSvt+zeoiLYZAiIgCIiAIiIAiIgCIiAIiIAiIgCIiAoVyfc62LdbB+e3qrrBXL9GNjSNs5LfTqqivoi+h7MezDsnjLvzgszdBT+Lp4gYu4sxrWNZ8LTPCVsN0VG9TZgHRfIk7CNfjXLqq0/Juj6M3cmLrqHC2q08clw6CpwFDdCsDBSmpLg4ETAkdqQODfeNTFpW/Bq0GjFiXedz0o9ulsZdUpPD7gaHtwiZdBwnDJpUhUa3XWQ1XUm5N30mYIGExwwtFV/sZXS3o0FB5LxezaW7MTeAnDghZWlf2T/AAn4yrNlpsp1XsmBLQ2TnBBz8SvaV/ZP8IPTXE89V2dKVrqxh2ruap4N3QVKdxXcdLyvScovbO5qng3dBUq3GdyU/L9Ny6dDf9GSvt+zdoiLYZAiIgCIiAIiIAiIgCIiAIiIAiIgCIiAo5c0s9O5pS1t+ow85efWuluXOD/i1r8GzoVFfQuoasxLO3snxlbfSVEmnxB584WqsjeywPrHoK2Wm9Jtp07mLnGQeCROev8AuuXXTcvBvg7WKblraBNN7S5xqAlx7wdrHEVPgoDoqgHspNBh95x3p+Sdp4Tgp8zJdDC3s7mLEW6vB6UZ3YVSOpgGJMZwcS0TlOZHnUmUb3XWcONIlt4tJcB9YQWmeOD4ldX2Mro70QXSlqqMcC9531RrJw2m804Y4Dzre26qBSLSSXXmmYwILgVpNL2N73hjsS1zTgcBjvpkDL1ZreaSpRSktAdebOZwBAHR4lzrq3k6LLdr7lqeDd0FSjcUew6fl+m5Re1dyv8ABu6CpPuJHYdLyvSctVDf9GWvt+zeoiLYZAiIgCIiAIiIAiIgCIiAIiIAiIgCIiAo5c3qAjS9pnXSYRxYLpDlzy2f4xW/h2KivoXUNWa01S20Xmi8Q4wMpMHBa3T1NxrWdzjBeCHkkkAuALownC7Gxbinha2n6x6Cr+6LRheGvEm68uyBgxqGzfErBKS67G5eEi/ZgGsYKUAdUuk4EwG72SMJ9uCn9LITnAUM0IKbKTXF0AGCHZTM4YcOpTOmZAIyha8KrXMmI1PajW697mGnUaTgCC3O8NYHDEnxKSrSbo3O+LDWXjeccTAENIx4N8rqyvBlVF2miOWJ7H1TUAHbAiRiJIGvLWsjT37N/Lb6ZWLSo9TqFpMmWmYiSXYxwTKvaZfLH8semVxYtp2fJ0ppXTRjWruZ/Id0KUbjO5Kflek5Ra09zP5DugqU7je5Kflek5dOh8hkr7fs3aIi2GQIiIAiIgCIiAIiIAiIgCIiAIiIAiIgKFc6th/XFbwDfw+1dFK57pQ/rh38MPHiFRX2l1DcYQHZTeV6ipBaHwwA67//ANajx7qbyvat5pR0MaRtI8RZC5lVfuNq0RhaEshfJLt41zRByaX9s7jiM9qn9MQABkMFD9E02VKd4Xhk3CReyADhrzUxat2EVk0ZcVK8j0tFuqr3G0jtq3edr1vVoN2DZp0zsqtPMHK+v8bKqW9ERvHrq6ZMPi84456oELN0sd6/l/jKxX0uzC7ZUPGZ28GEeNX9KHeu5f4yuImm0dRrQ82nuZ/Id0FSrcb3JS8r0iopaR2K/kO6FK9xvclLyvSK6dDeYq+z7N2iItpkCIiAIiIAiIgCIiAIiIAiIgCIiAIiICi55pX/ABl38MOlq6GudaVP66d/DethVNfaXUdxiPwtTOUPWtvpxs0DOp7egLUV+6mcsetb63MvUow7ceOBPq8y5dTxO5tWiLeiqpFJg2VWt4c2Hx5qahQPQp3jfDjzNDvUp6FswLumzNilaRVaDdgfiRyx0OW/Uc3bvu0W+EA8zlprfGymlvRo2EdWq4Y9Ubj5StaUydyvxlWurxaSAe2qY7I28YI86u6SODuX+IrgwTTR1pev9FLUOxn8h3QpVuNPYdLid6RUWtA7GfyHdClG4ruKjyT0ldahvMFfZ9m8REW0yBERAEREAREQBERAEREAREQBERAEREBQrm+lv8bP8N7q6SuZ6YP67/7f3FTX2l1DcWbV3Szlhb+s8Cnjqd6nBR63d0s5YW10m+KLyNThH9S5lZXdjcvRTQfat4K0/wCmVPwuf6CHH+2H9TS3pU/C1YFWUkZsXuTPSje7inepUx/6oPM159Skiju6+q5rWENLhLtcQYwPCYvYLVW+NlNHeiHV6kV24Em/E4RnOHP5lmW8Re5f4liuptvtLNRa7nOI86zdI6+UOe8uN7R1mhV7nfyHdBUo3FHsKhyPWVHqFEupFsxIInYvdidaKNNlOnVaGtaGjeg9IW+nPolexiqQ61ZE5SVCTa7b84aP/bb7FbNa3/Om/cs9iv7hcMo7d8onUooEX6R+eN+4p+xeC7SPz1v8vT9idwuGMh8o6Ci54XaS+fD+XpexUPwl8/H8tSUrERIyJHQ1Vc7jSfz8fy1JUu6T+kB/K0kz4jIkdEVVzq7pP6QH8rSVep6T+kf/AI1H2Kc+IyJHQ0XOKlm0kf8AzNw4rNQ91UFi0l9KVP5eh7qjPiTkPlHSElc3Ni0l9J1P5eh7qr1jpH6Uq/cUPdU58RkPlHR5SVzjrHSH0pV+4s/uL22xaQ+k6v3ND3FGfEZD5R0VUXPmWK3a9JVfuaHuK4LHbvpGr91Q9xR3C4GQ+SekrmOmnfrz/t/dW2bZLZrt9X7qj7isUdzx65FpqV31al0sxawSMO9A2KudZSVrHunT6Hds1lvHZDOW3pW10yz4t42vA6VrNI/t2zhv29IW20o7e45dUb61ireGmaoejF0S13UicocwiTjg4EzzLobVzvQ7y9pp32sAYeN0yBM8JXQqM3ROcCePWteD9szYvw0XFFN2docXU6VMAvIL2yAYPayNeAJy2qVqO7pnCnUpVBF4m5B1jOBsWiu7QZTQ3oillbdrXHQXYDDCXbADxLMtVmc8b0HB4wg7SZ5gtbVtB6o55bDC4uGBvYbCJnDGcsFt26QbdznezME3ogwTtxWCMYnSlJnik54EBrsOAD15r0alXvT/AE+8sqvaaAwLnHbDcAeZWn2mhiQ50Aam58WGKjrd7HjwWb9XvT/T7yr1Wr3p83tXl9opgwDU1HIQJHEquq09rtuMD1JKpY9KFyorVO9Pm9q8G01O9Pm9qsmswHCT5TfdVW2hhmZ25t1+Sq849ZX+Crra+JLTHk+8vHwk/Z52YTt3yyfiiMZI8jzCMeZWalnpBskPGOu6M8Nkr2pNnlxR5paRe7Jp528e1XOu6nennbx7VbcaWI3+GEm6BtON3gHMvFCuxzgC1wG0lvuqHNk9Bm0nVTk3ztjx4o2rUOQH2mqlS10x2uAbtwvaiNixatrukHAT2ocxzZGponNendHi1zJqV6gwuzxOb7Vadb6g+Rt+UzV4+FWa1q3mDd8IEB0AjaCc1j0Ks9tIdqAdMqt1WnYsVNWuZbtJVcd5t+W3VHtVTpGr3g1/LbqMFWt5El1QcZiTqgRkvZpNj/MORBvGMcscNo86nMZ5cUU+FKmO8GE/5jNRhBpWr3gww/aM23fzwKxUuN77A/vDswyKtNtrR8k+Oo72qM49ZN/Rm/ClX93/AFs2x+eBexpOqYNwRh/mN2wsVttacC0/bcFkCrTIJxw1XugTjzKFWDpW1RlUrfUPyQON7dau0rU86m/bH5/5WCKlIDFrtWEmcf7Aq86rTM3Wu4zMExJxHEpc2eelFu36OdUIfg0ggnGRAM5bVXSzXNs7nMkkubAABIkjEDHDHzKht7bk3YffEFokxnOP5xWJadIF91kEF4Djdbi1rRMAYidXjXuLTXk8tNOxj2Cj8WysN9v7p2Rr48uddOsDiabCcy0E8ygtisnUqVNlQlzf2gA+W6ZcXE5RMgKe2ZwLWkZEAha8Na/gzYmV7F1Rbdq53xQDXmb/AGrC6CQAJgGM8+BSlUIWmpDri4menPol1HOqdGs/BzHktZda/qZbxiIk4YThxJaLO8y3qL2iB2jXGTwANjnXRYSFm7OOtzR3b4OfWZpYATZrQxwMCWB5LQcXSJjPDXgrdtfWJAZYq7jqLhETxdC6JdSFLwceSO7lwcrdYrQc6FRvkuP9kGiK37p8+Dd7F1WEVT/T4/yZasfJekcr+CKn7p/3bwvJ0LX1Uqh8lwXVoRPx8P5MfkJ8I5M7Q9p1WeseIx0q7o/R9oDt9Z7UIO0EdK6pCQvawUV7Z5eNk/SIcLI66LtKqwfKF3GDjkcMVhWOxucA+pZq1ICR1N4a6eGWE8JU9hVhWdtEq7mV/BCrdZAHgNpPIEHCmTHEYzzVujTcRJpPMR2rSZOueNTiEuqHhYtk9zIg+kNHmo4XaTpu4uLXYRqaIzSjZ3sljbJXAawRUBBvGYiA69O3DWpzCpCLCQ1IeJloc/tdoqTDLJaHmMCWERtgla+pZbU//o6oHD/d66hCrC8PAwftntYuS9I5Z8EWn5tU5m+1WXaDr67PX8QnocuswkLz+Pp8s9d9Phf9OSfA1bVZrR9n+6q3R9cf9JaD5A9q61CKPx1Pljv58I5XRZXYe4bTnmG+x35xWyZaXXYNltLHah1J0CTicMJz510KFSF7jgYLRs8vFyeqRzV1pPVrosVra1uVRzC4OnPejELaVHPLW/FVN64EhtJ5LoyzGAOGtTeEhS8HBu557mXBAqLa1RwIszwcZvBzWkHlZQptYaZbTYHRIaAYymNSvwgV1OioO6KqlRz8FURFcVhERAEREAREQBERAEREAREQBERAEREAREQBERAE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2" name="AutoShape 8" descr="data:image/jpeg;base64,/9j/4AAQSkZJRgABAQAAAQABAAD/2wCEAAkGBxQTEhUUEhQVFRQXFRcVFxgXFRYYFxUUGh0YFxcYGBcaHCggGRolHRcYITEkJSkrLy4uFx81ODMsNygtLisBCgoKDg0OGxAQGywkHSQ3LSwsLCwsLCwsLCwsLCwsLCwsLCwsLCwsLCwsLCwsLCwsLCwsLCwsLCwsLCwsLCwsLP/AABEIANMA7wMBIgACEQEDEQH/xAAbAAEAAQUBAAAAAAAAAAAAAAAABgEDBAUHAv/EAFQQAAEDAQQDBw4KCAUCBwAAAAEAAhEDBBIhMQVBUQYiYXFykbETFCQyNFJzgYKhssHR0hUjQlRVYpKTwvAWJTNTdJSi4TVDo+LxRIQHRWODpLPT/8QAGQEBAAMBAQAAAAAAAAAAAAAAAAEDBAUC/8QAKxEAAgECBQQCAQQDAAAAAAAAAAECAxEEEzEyURIUIUEzgRUFIlLwYXGh/9oADAMBAAIRAxEAPwDuKs17QxkX3NbOUkCedXlEv/ECwsqMplzSSHFjTBN0vGcZDICeFeJy6YtnqEeqSRIhpClEioyM+2GXOvDNK0XOuCo29slczZUusabvVLuI3kHentTAyExl8nNba1WtlQQWhroJbAxiRjgcpjGdRWd4nhGntVyT91doiSBOUnnXplVpyIPEQubU6gL5cDIA76CdmOIXunWbjvQBegXZEccFR3a4J7R8nSLwVLwXNLVQnIAk5C8ceda3rXEi4cOE586h42K1RKwTfs67fG0JfG0Lkos8fIHjk/iQ2f6jfs/7l4/IQ4PXYy5OsGq3vhzhU6u3vm84XKmWUjJzBw3R+Qtk14AE745lxyA8Zz8a9LGp+jy8G17J+LdTx37MM98MFabpaiTAqMPEZUH6q3GGnHgF0jbxpZKzmzvQXXpBLSA1vACc1DxsQsGybWrS9Gn27wODEnmCWXS1N4kOjECDEyRI/PAoZaLaKj2uLX4TJA7XhgHDHoXuyb1zSwF7AbznSYvxAJvDE5ede3iTz25NPhKleu3wDw4KtfSNJkXqjROUkKE6TtROMHgfABnnxCWG1MD5cxx4iIG03f8Alee8V7E9o7XJzTtlN2T2nicF7NoZ3zecKDPbSd29MC9JBAAc0YZyNvSsWvYmXd7UcOAyPFIwUvFNeiFhb+zoHXtP94z7Q9qdfU/3jPtt9q5qNHzmJ42sPSFT4KwyH3VD3FR+SS1iWdi+TpXwhS/eM+232o23UzlUYeJwXMG2DHMjip0R0MV9lig/tKhHATGOogCAi/Uk9Ih4G2rOkutlMYl7R4wsf4YoTHVGzE8EbZyhQuytiboccjMTnjGHER4lctckdoZ4TEDYplj2vRCwafsk9fdJQbg1xeSYFwXvOMFR26WgO2c4HhY7PZMQobRpupOm5BJbjGAB6Ms9pWM/SZvvdUbADgDECBiQSdpI4MlKxs9bEvCR5J1Q3T0H120GlxqEkdo6A4NvwXRAMA8y3QK59uRYDUouYGXSXudBvOxDw0OgRIwMfWXQQtlGbmrsy1YKLsiqje6+1tb1Nji4NdJJaMJEBsnViZ8Skije7OyB7KYJgF1w8RBdIM4EFgXqrfodiKVutXIla7O0V3XXODXhgDZwcSQTfOZMQfEtm280wy66IB3uYMYSYAEE+NaezYP35LiN6HTmCYBw41kW2pgc4D4GOq8QuY5o6XTybWvVqGYY2fJ9qwn1ahi9TaYxGLc+HFXbNZmloM4r31qxMvgjqRimvU1Um48nHX33AvDTVOTBztHF8rWszrJiCxMUOm3qTmJaGBX6tG9Y3xu5vlDUsF3XU4No85//AE2Y+Jb/AKzpp1lT2BeconNRo3VLVPa0eYHn3+zFX2VbSMYpCc+1yGfyvGtp1hT70cyq2w09g5lOWyMxGpay0OO+ueJ0RhytXrVyhQqsMy05yDUcRhngSRrWzFhp7BzKosdPZ5kyg6piMsRIlwAgGAHgyQNcRgDjrWVTskkGZLdrjicwJPCSvbbMwL11u3hVnSyvqRiaQsrnQIpkDKXN27SPzKwG6NcMQKY2b4ezat11qzYvTbKzZ5l5yyVUaNaxlXvmcG+GWWzJWXUa5Pbs+2eIauNbrrVmxVbZKewJlk5ppWWKoczS+1/t2L0+wPOE044/H3uxbsWZmxeut2bFXkJ+ic5kcGingzNPgx/2bFkU7PVGN9mHDJ9HYt82zN2IbO3YmQkM41gpvw3zOGI1eSlRjziXMng/4W1bZ2bF4rU2NaTGSSojNNPVc8uEuBIEGJi7ImBhOKi2n7LdqMAEtc0vMyN8CIGCzH2omo8/VcM9WGAlYekLRL2MLZNyRMT2xbnqXnbKzLEr+SRUdKDrmz06QF8Fl8gwLhAB14mSQuktXO9xVGjTe0OgVXPIOZJI7WSch2y6G1dLCX6Dn4q3XY9KPbr6bS2mXZB5GestdHR51IVGd3hIo0yNVdnNDldW+NlVLeiK2iDUaGkHENw1Rl0L3bhDXeE/Eq1Gg1hiQbxGrGAmkRvXeEPpLkW8o6rZV1YsoOcM2scRxgEpoLRlttVnp12VqTRUEw4OkYkahwK3bR2NU8G/oKlf/h2P1fQ5LvScttOnGcrMy1ZuEbo0jtymkPnNAeQ4ryNyGkMezaQ4qJK6BCQtHbwM3cT/AKiAUtxtv+VbmDioA4+Mqj9xlv1aQb9wPaugqi9ZEOBnz5OdO3E6R1aRb9wFUbh7fOOksOCi2V0SEhTlQ4GfPk54dw1u1aSOeHxLMvarg3B2vXpOp9zS9i6AinLjwRnz5IJS3B1432krRP1adEdLSvX6B1fpK1fYoe4pyiZceCM2fJB/0Cq/SVq+zQ9xBuCq/SVr+zQ9xThEy48DNnyQcbgqv0la+aj7ir+gVX6StfNR9xTdEy48DOnyQn9A6n0ja+al7ir+glT6Rtf+l7qmqKMqHAzp8kL/AEFf8/tfPT91U/QR/wA/tX+n7qmqpCjJhwTn1OSG/oO759av9P3VEdyVsqufa2VKjqgp1C1t4yYGHqXYCFxzce2a9u8K7pcqatOMdEXUqkpXuz1QbNRwOx3q5140hRAfSIz6mWiJzvOjLLFXLNhVdJjB2uNizdL0yOpRhg4mNl7ORsXOqfIboaG93MDGk3Mk3iSBMAF3izHOpsFBNxjpqU+BlTpj1KdhdHB7Dn4r5LFVGd33c7fCD0XqTKNbve5xyx6L1dX+ORVR3oj1NnxxwJh3iAML1pNm8d4Q+kV6oMPVn8pnpNVzSomm7wh9MrjQflHUk/JgW7uWp4N/QVLNwA7Ao8TvScorbR2LU8G7oKlm4UdhUfK9Jy6VDf8ARixG036Ii2GQIiIAiIgCIiAIiIAiIgCIiAIiIAiIgKFcf3JN7Jtw+uT/AFPXYCuSbmm9mW3lfjqrPX0Rooey1SwrO4nayNmsLP0yPi6Zk4NfkfrxnrzWGwfHnV23QthpZu8YNcPz5V7oC5NdtT8HRp+jYbg+2ZyD6Typ6FB9xQEs5BP9T/apwF0cD8Rz8X8rKqL7vyeo0wNdVoPjDgpQovu2YXmzMGute8TWklaK3xsqpb0aeYtEazUnacNUK5pbtHcv8RWK9xNpBGAvDAiCsrSo3j/CfjK4/tHSephWzuWp4N3QVLNxA7DpeV6TlFbYOxang3dBUq3E9x0vK9Jy6NDf9GSvt+zeoiLYZAiIgCIiAIiIAiIgCIiAIiIAiIgCIiAoVyfc62LdbB+e3qrrBXL9GNjSNs5LfTqqivoi+h7MezDsnjLvzgszdBT+Lp4gYu4sxrWNZ8LTPCVsN0VG9TZgHRfIk7CNfjXLqq0/Juj6M3cmLrqHC2q08clw6CpwFDdCsDBSmpLg4ETAkdqQODfeNTFpW/Bq0GjFiXedz0o9ulsZdUpPD7gaHtwiZdBwnDJpUhUa3XWQ1XUm5N30mYIGExwwtFV/sZXS3o0FB5LxezaW7MTeAnDghZWlf2T/AAn4yrNlpsp1XsmBLQ2TnBBz8SvaV/ZP8IPTXE89V2dKVrqxh2ruap4N3QVKdxXcdLyvScovbO5qng3dBUq3GdyU/L9Ny6dDf9GSvt+zdoiLYZAiIgCIiAIiIAiIgCIiAIiIAiIgCIiAo5c0s9O5pS1t+ow85efWuluXOD/i1r8GzoVFfQuoasxLO3snxlbfSVEmnxB584WqsjeywPrHoK2Wm9Jtp07mLnGQeCROev8AuuXXTcvBvg7WKblraBNN7S5xqAlx7wdrHEVPgoDoqgHspNBh95x3p+Sdp4Tgp8zJdDC3s7mLEW6vB6UZ3YVSOpgGJMZwcS0TlOZHnUmUb3XWcONIlt4tJcB9YQWmeOD4ldX2Mro70QXSlqqMcC9531RrJw2m804Y4Dzre26qBSLSSXXmmYwILgVpNL2N73hjsS1zTgcBjvpkDL1ZreaSpRSktAdebOZwBAHR4lzrq3k6LLdr7lqeDd0FSjcUew6fl+m5Re1dyv8ABu6CpPuJHYdLyvSctVDf9GWvt+zeoiLYZAiIgCIiAIiIAiIgCIiAIiIAiIgCIiAo5c3qAjS9pnXSYRxYLpDlzy2f4xW/h2KivoXUNWa01S20Xmi8Q4wMpMHBa3T1NxrWdzjBeCHkkkAuALownC7Gxbinha2n6x6Cr+6LRheGvEm68uyBgxqGzfErBKS67G5eEi/ZgGsYKUAdUuk4EwG72SMJ9uCn9LITnAUM0IKbKTXF0AGCHZTM4YcOpTOmZAIyha8KrXMmI1PajW697mGnUaTgCC3O8NYHDEnxKSrSbo3O+LDWXjeccTAENIx4N8rqyvBlVF2miOWJ7H1TUAHbAiRiJIGvLWsjT37N/Lb6ZWLSo9TqFpMmWmYiSXYxwTKvaZfLH8semVxYtp2fJ0ppXTRjWruZ/Id0KUbjO5Kflek5Ra09zP5DugqU7je5Kflek5dOh8hkr7fs3aIi2GQIiIAiIgCIiAIiIAiIgCIiAIiIAiIgKFc6th/XFbwDfw+1dFK57pQ/rh38MPHiFRX2l1DcYQHZTeV6ipBaHwwA67//ANajx7qbyvat5pR0MaRtI8RZC5lVfuNq0RhaEshfJLt41zRByaX9s7jiM9qn9MQABkMFD9E02VKd4Xhk3CReyADhrzUxat2EVk0ZcVK8j0tFuqr3G0jtq3edr1vVoN2DZp0zsqtPMHK+v8bKqW9ERvHrq6ZMPi84456oELN0sd6/l/jKxX0uzC7ZUPGZ28GEeNX9KHeu5f4yuImm0dRrQ82nuZ/Id0FSrcb3JS8r0iopaR2K/kO6FK9xvclLyvSK6dDeYq+z7N2iItpkCIiAIiIAiIgCIiAIiIAiIgCIiAIiICi55pX/ABl38MOlq6GudaVP66d/DethVNfaXUdxiPwtTOUPWtvpxs0DOp7egLUV+6mcsetb63MvUow7ceOBPq8y5dTxO5tWiLeiqpFJg2VWt4c2Hx5qahQPQp3jfDjzNDvUp6FswLumzNilaRVaDdgfiRyx0OW/Uc3bvu0W+EA8zlprfGymlvRo2EdWq4Y9Ubj5StaUydyvxlWurxaSAe2qY7I28YI86u6SODuX+IrgwTTR1pev9FLUOxn8h3QpVuNPYdLid6RUWtA7GfyHdClG4ruKjyT0ldahvMFfZ9m8REW0yBERAEREAREQBERAEREAREQBERAEREBQrm+lv8bP8N7q6SuZ6YP67/7f3FTX2l1DcWbV3Szlhb+s8Cnjqd6nBR63d0s5YW10m+KLyNThH9S5lZXdjcvRTQfat4K0/wCmVPwuf6CHH+2H9TS3pU/C1YFWUkZsXuTPSje7inepUx/6oPM159Skiju6+q5rWENLhLtcQYwPCYvYLVW+NlNHeiHV6kV24Em/E4RnOHP5lmW8Re5f4liuptvtLNRa7nOI86zdI6+UOe8uN7R1mhV7nfyHdBUo3FHsKhyPWVHqFEupFsxIInYvdidaKNNlOnVaGtaGjeg9IW+nPolexiqQ61ZE5SVCTa7b84aP/bb7FbNa3/Om/cs9iv7hcMo7d8onUooEX6R+eN+4p+xeC7SPz1v8vT9idwuGMh8o6Ci54XaS+fD+XpexUPwl8/H8tSUrERIyJHQ1Vc7jSfz8fy1JUu6T+kB/K0kz4jIkdEVVzq7pP6QH8rSVep6T+kf/AI1H2Kc+IyJHQ0XOKlm0kf8AzNw4rNQ91UFi0l9KVP5eh7qjPiTkPlHSElc3Ni0l9J1P5eh7qr1jpH6Uq/cUPdU58RkPlHR5SVzjrHSH0pV+4s/uL22xaQ+k6v3ND3FGfEZD5R0VUXPmWK3a9JVfuaHuK4LHbvpGr91Q9xR3C4GQ+SekrmOmnfrz/t/dW2bZLZrt9X7qj7isUdzx65FpqV31al0sxawSMO9A2KudZSVrHunT6Hds1lvHZDOW3pW10yz4t42vA6VrNI/t2zhv29IW20o7e45dUb61ireGmaoejF0S13UicocwiTjg4EzzLobVzvQ7y9pp32sAYeN0yBM8JXQqM3ROcCePWteD9szYvw0XFFN2docXU6VMAvIL2yAYPayNeAJy2qVqO7pnCnUpVBF4m5B1jOBsWiu7QZTQ3oillbdrXHQXYDDCXbADxLMtVmc8b0HB4wg7SZ5gtbVtB6o55bDC4uGBvYbCJnDGcsFt26QbdznezME3ogwTtxWCMYnSlJnik54EBrsOAD15r0alXvT/AE+8sqvaaAwLnHbDcAeZWn2mhiQ50Aam58WGKjrd7HjwWb9XvT/T7yr1Wr3p83tXl9opgwDU1HIQJHEquq09rtuMD1JKpY9KFyorVO9Pm9q8G01O9Pm9qsmswHCT5TfdVW2hhmZ25t1+Sq849ZX+Crra+JLTHk+8vHwk/Z52YTt3yyfiiMZI8jzCMeZWalnpBskPGOu6M8Nkr2pNnlxR5paRe7Jp528e1XOu6nennbx7VbcaWI3+GEm6BtON3gHMvFCuxzgC1wG0lvuqHNk9Bm0nVTk3ztjx4o2rUOQH2mqlS10x2uAbtwvaiNixatrukHAT2ocxzZGponNendHi1zJqV6gwuzxOb7Vadb6g+Rt+UzV4+FWa1q3mDd8IEB0AjaCc1j0Ks9tIdqAdMqt1WnYsVNWuZbtJVcd5t+W3VHtVTpGr3g1/LbqMFWt5El1QcZiTqgRkvZpNj/MORBvGMcscNo86nMZ5cUU+FKmO8GE/5jNRhBpWr3gww/aM23fzwKxUuN77A/vDswyKtNtrR8k+Oo72qM49ZN/Rm/ClX93/AFs2x+eBexpOqYNwRh/mN2wsVttacC0/bcFkCrTIJxw1XugTjzKFWDpW1RlUrfUPyQON7dau0rU86m/bH5/5WCKlIDFrtWEmcf7Aq86rTM3Wu4zMExJxHEpc2eelFu36OdUIfg0ggnGRAM5bVXSzXNs7nMkkubAABIkjEDHDHzKht7bk3YffEFokxnOP5xWJadIF91kEF4Djdbi1rRMAYidXjXuLTXk8tNOxj2Cj8WysN9v7p2Rr48uddOsDiabCcy0E8ygtisnUqVNlQlzf2gA+W6ZcXE5RMgKe2ZwLWkZEAha8Na/gzYmV7F1Rbdq53xQDXmb/AGrC6CQAJgGM8+BSlUIWmpDri4menPol1HOqdGs/BzHktZda/qZbxiIk4YThxJaLO8y3qL2iB2jXGTwANjnXRYSFm7OOtzR3b4OfWZpYATZrQxwMCWB5LQcXSJjPDXgrdtfWJAZYq7jqLhETxdC6JdSFLwceSO7lwcrdYrQc6FRvkuP9kGiK37p8+Dd7F1WEVT/T4/yZasfJekcr+CKn7p/3bwvJ0LX1Uqh8lwXVoRPx8P5MfkJ8I5M7Q9p1WeseIx0q7o/R9oDt9Z7UIO0EdK6pCQvawUV7Z5eNk/SIcLI66LtKqwfKF3GDjkcMVhWOxucA+pZq1ICR1N4a6eGWE8JU9hVhWdtEq7mV/BCrdZAHgNpPIEHCmTHEYzzVujTcRJpPMR2rSZOueNTiEuqHhYtk9zIg+kNHmo4XaTpu4uLXYRqaIzSjZ3sljbJXAawRUBBvGYiA69O3DWpzCpCLCQ1IeJloc/tdoqTDLJaHmMCWERtgla+pZbU//o6oHD/d66hCrC8PAwftntYuS9I5Z8EWn5tU5m+1WXaDr67PX8QnocuswkLz+Pp8s9d9Phf9OSfA1bVZrR9n+6q3R9cf9JaD5A9q61CKPx1Pljv58I5XRZXYe4bTnmG+x35xWyZaXXYNltLHah1J0CTicMJz510KFSF7jgYLRs8vFyeqRzV1pPVrosVra1uVRzC4OnPejELaVHPLW/FVN64EhtJ5LoyzGAOGtTeEhS8HBu557mXBAqLa1RwIszwcZvBzWkHlZQptYaZbTYHRIaAYymNSvwgV1OioO6KqlRz8FURFcVhERAEREAREQBERAEREAREQBERAEREAREQBERAE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3" name="Picture 9" descr="C:\Users\Home\Desktop\khung trong.png"/>
          <p:cNvPicPr>
            <a:picLocks noChangeAspect="1" noChangeArrowheads="1"/>
          </p:cNvPicPr>
          <p:nvPr/>
        </p:nvPicPr>
        <p:blipFill>
          <a:blip r:embed="rId5"/>
          <a:srcRect/>
          <a:stretch>
            <a:fillRect/>
          </a:stretch>
        </p:blipFill>
        <p:spPr bwMode="auto">
          <a:xfrm>
            <a:off x="-685800" y="-914400"/>
            <a:ext cx="10287000" cy="90819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strVal val="#ppt_w+.3"/>
                                          </p:val>
                                        </p:tav>
                                        <p:tav tm="100000">
                                          <p:val>
                                            <p:strVal val="#ppt_w"/>
                                          </p:val>
                                        </p:tav>
                                      </p:tavLst>
                                    </p:anim>
                                    <p:anim calcmode="lin" valueType="num">
                                      <p:cBhvr>
                                        <p:cTn id="8" dur="1000" fill="hold"/>
                                        <p:tgtEl>
                                          <p:spTgt spid="26626"/>
                                        </p:tgtEl>
                                        <p:attrNameLst>
                                          <p:attrName>ppt_h</p:attrName>
                                        </p:attrNameLst>
                                      </p:cBhvr>
                                      <p:tavLst>
                                        <p:tav tm="0">
                                          <p:val>
                                            <p:strVal val="#ppt_h"/>
                                          </p:val>
                                        </p:tav>
                                        <p:tav tm="100000">
                                          <p:val>
                                            <p:strVal val="#ppt_h"/>
                                          </p:val>
                                        </p:tav>
                                      </p:tavLst>
                                    </p:anim>
                                    <p:animEffect transition="in" filter="fade">
                                      <p:cBhvr>
                                        <p:cTn id="9" dur="1000"/>
                                        <p:tgtEl>
                                          <p:spTgt spid="266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6627"/>
                                        </p:tgtEl>
                                        <p:attrNameLst>
                                          <p:attrName>style.visibility</p:attrName>
                                        </p:attrNameLst>
                                      </p:cBhvr>
                                      <p:to>
                                        <p:strVal val="visible"/>
                                      </p:to>
                                    </p:set>
                                    <p:anim calcmode="lin" valueType="num">
                                      <p:cBhvr>
                                        <p:cTn id="14" dur="500" fill="hold"/>
                                        <p:tgtEl>
                                          <p:spTgt spid="26627"/>
                                        </p:tgtEl>
                                        <p:attrNameLst>
                                          <p:attrName>ppt_w</p:attrName>
                                        </p:attrNameLst>
                                      </p:cBhvr>
                                      <p:tavLst>
                                        <p:tav tm="0">
                                          <p:val>
                                            <p:fltVal val="0"/>
                                          </p:val>
                                        </p:tav>
                                        <p:tav tm="100000">
                                          <p:val>
                                            <p:strVal val="#ppt_w"/>
                                          </p:val>
                                        </p:tav>
                                      </p:tavLst>
                                    </p:anim>
                                    <p:anim calcmode="lin" valueType="num">
                                      <p:cBhvr>
                                        <p:cTn id="15" dur="500" fill="hold"/>
                                        <p:tgtEl>
                                          <p:spTgt spid="2662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26628"/>
                                        </p:tgtEl>
                                        <p:attrNameLst>
                                          <p:attrName>style.visibility</p:attrName>
                                        </p:attrNameLst>
                                      </p:cBhvr>
                                      <p:to>
                                        <p:strVal val="visible"/>
                                      </p:to>
                                    </p:set>
                                    <p:anim calcmode="lin" valueType="num">
                                      <p:cBhvr>
                                        <p:cTn id="20" dur="500" fill="hold"/>
                                        <p:tgtEl>
                                          <p:spTgt spid="26628"/>
                                        </p:tgtEl>
                                        <p:attrNameLst>
                                          <p:attrName>ppt_w</p:attrName>
                                        </p:attrNameLst>
                                      </p:cBhvr>
                                      <p:tavLst>
                                        <p:tav tm="0">
                                          <p:val>
                                            <p:fltVal val="0"/>
                                          </p:val>
                                        </p:tav>
                                        <p:tav tm="100000">
                                          <p:val>
                                            <p:strVal val="#ppt_w"/>
                                          </p:val>
                                        </p:tav>
                                      </p:tavLst>
                                    </p:anim>
                                    <p:anim calcmode="lin" valueType="num">
                                      <p:cBhvr>
                                        <p:cTn id="21" dur="500" fill="hold"/>
                                        <p:tgtEl>
                                          <p:spTgt spid="2662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26633"/>
                                        </p:tgtEl>
                                        <p:attrNameLst>
                                          <p:attrName>style.visibility</p:attrName>
                                        </p:attrNameLst>
                                      </p:cBhvr>
                                      <p:to>
                                        <p:strVal val="visible"/>
                                      </p:to>
                                    </p:set>
                                    <p:anim calcmode="lin" valueType="num">
                                      <p:cBhvr>
                                        <p:cTn id="26" dur="500" decel="50000" fill="hold">
                                          <p:stCondLst>
                                            <p:cond delay="0"/>
                                          </p:stCondLst>
                                        </p:cTn>
                                        <p:tgtEl>
                                          <p:spTgt spid="2663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663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6633"/>
                                        </p:tgtEl>
                                        <p:attrNameLst>
                                          <p:attrName>ppt_w</p:attrName>
                                        </p:attrNameLst>
                                      </p:cBhvr>
                                      <p:tavLst>
                                        <p:tav tm="0">
                                          <p:val>
                                            <p:strVal val="#ppt_w*.05"/>
                                          </p:val>
                                        </p:tav>
                                        <p:tav tm="100000">
                                          <p:val>
                                            <p:strVal val="#ppt_w"/>
                                          </p:val>
                                        </p:tav>
                                      </p:tavLst>
                                    </p:anim>
                                    <p:anim calcmode="lin" valueType="num">
                                      <p:cBhvr>
                                        <p:cTn id="29" dur="1000" fill="hold"/>
                                        <p:tgtEl>
                                          <p:spTgt spid="2663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663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663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663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78TGp_CleanCity_light_ani">
  <a:themeElements>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fontScheme name="300TGp_natural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578TGp_CleanCity_light_ani</Template>
  <TotalTime>186</TotalTime>
  <Words>1127</Words>
  <Application>Microsoft PowerPoint</Application>
  <PresentationFormat>On-screen Show (4:3)</PresentationFormat>
  <Paragraphs>141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578TGp_CleanCity_light_ani</vt:lpstr>
      <vt:lpstr>TẬP LÀM VĂN  PHÁT BIỂU CẢM NGHĨ VỀ CẢNH KHUYA RẰM THÁNG GIÊNG</vt:lpstr>
      <vt:lpstr>DÀN BÀI CHUNG</vt:lpstr>
      <vt:lpstr>DÀN BÀI CHUNG</vt:lpstr>
      <vt:lpstr>Slide 4</vt:lpstr>
      <vt:lpstr>DÀN BÀI CHUNG</vt:lpstr>
      <vt:lpstr>DÀN BÀI CHUNG</vt:lpstr>
      <vt:lpstr>Slide 7</vt:lpstr>
      <vt:lpstr>DÀN BÀI CHUNG</vt:lpstr>
      <vt:lpstr>Slide 9</vt:lpstr>
      <vt:lpstr>Slide 10</vt:lpstr>
      <vt:lpstr>Slide 11</vt:lpstr>
      <vt:lpstr>Slide 12</vt:lpstr>
      <vt:lpstr>DÀN BÀI CHUNG</vt:lpstr>
      <vt:lpstr>Slide 14</vt:lpstr>
      <vt:lpstr>Slide 15</vt:lpstr>
      <vt:lpstr>DÀN BÀI CHUNG</vt:lpstr>
      <vt:lpstr>Slide 17</vt:lpstr>
      <vt:lpstr>Slide 18</vt:lpstr>
      <vt:lpstr>Slide 19</vt:lpstr>
      <vt:lpstr>DÀN BÀI CHUNG</vt:lpstr>
      <vt:lpstr>Slide 21</vt:lpstr>
      <vt:lpstr>Slide 22</vt:lpstr>
      <vt:lpstr>Slide 23</vt:lpstr>
      <vt:lpstr>Thank You!</vt:lpstr>
    </vt:vector>
  </TitlesOfParts>
  <Company>TTDV - Cholimex MEI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Home</dc:creator>
  <cp:lastModifiedBy>Home</cp:lastModifiedBy>
  <cp:revision>54</cp:revision>
  <dcterms:created xsi:type="dcterms:W3CDTF">2014-11-04T04:23:00Z</dcterms:created>
  <dcterms:modified xsi:type="dcterms:W3CDTF">2014-11-06T02:35:20Z</dcterms:modified>
</cp:coreProperties>
</file>